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854" r:id="rId1"/>
  </p:sldMasterIdLst>
  <p:notesMasterIdLst>
    <p:notesMasterId r:id="rId54"/>
  </p:notesMasterIdLst>
  <p:sldIdLst>
    <p:sldId id="256" r:id="rId2"/>
    <p:sldId id="282" r:id="rId3"/>
    <p:sldId id="257" r:id="rId4"/>
    <p:sldId id="259" r:id="rId5"/>
    <p:sldId id="268" r:id="rId6"/>
    <p:sldId id="261" r:id="rId7"/>
    <p:sldId id="260" r:id="rId8"/>
    <p:sldId id="262" r:id="rId9"/>
    <p:sldId id="271" r:id="rId10"/>
    <p:sldId id="270" r:id="rId11"/>
    <p:sldId id="272" r:id="rId12"/>
    <p:sldId id="284" r:id="rId13"/>
    <p:sldId id="283" r:id="rId14"/>
    <p:sldId id="285" r:id="rId15"/>
    <p:sldId id="286" r:id="rId16"/>
    <p:sldId id="287" r:id="rId17"/>
    <p:sldId id="288" r:id="rId18"/>
    <p:sldId id="289" r:id="rId19"/>
    <p:sldId id="277" r:id="rId20"/>
    <p:sldId id="290" r:id="rId21"/>
    <p:sldId id="291" r:id="rId22"/>
    <p:sldId id="292" r:id="rId23"/>
    <p:sldId id="293" r:id="rId24"/>
    <p:sldId id="294" r:id="rId25"/>
    <p:sldId id="295" r:id="rId26"/>
    <p:sldId id="296" r:id="rId27"/>
    <p:sldId id="297" r:id="rId28"/>
    <p:sldId id="298" r:id="rId29"/>
    <p:sldId id="299" r:id="rId30"/>
    <p:sldId id="300" r:id="rId31"/>
    <p:sldId id="301" r:id="rId32"/>
    <p:sldId id="302" r:id="rId33"/>
    <p:sldId id="303" r:id="rId34"/>
    <p:sldId id="269" r:id="rId35"/>
    <p:sldId id="274" r:id="rId36"/>
    <p:sldId id="263" r:id="rId37"/>
    <p:sldId id="264" r:id="rId38"/>
    <p:sldId id="275" r:id="rId39"/>
    <p:sldId id="276" r:id="rId40"/>
    <p:sldId id="278" r:id="rId41"/>
    <p:sldId id="280" r:id="rId42"/>
    <p:sldId id="281" r:id="rId43"/>
    <p:sldId id="304" r:id="rId44"/>
    <p:sldId id="305" r:id="rId45"/>
    <p:sldId id="307" r:id="rId46"/>
    <p:sldId id="308" r:id="rId47"/>
    <p:sldId id="306" r:id="rId48"/>
    <p:sldId id="309" r:id="rId49"/>
    <p:sldId id="266" r:id="rId50"/>
    <p:sldId id="267" r:id="rId51"/>
    <p:sldId id="310" r:id="rId52"/>
    <p:sldId id="312" r:id="rId5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876"/>
    <p:restoredTop sz="94692"/>
  </p:normalViewPr>
  <p:slideViewPr>
    <p:cSldViewPr snapToGrid="0">
      <p:cViewPr>
        <p:scale>
          <a:sx n="98" d="100"/>
          <a:sy n="98" d="100"/>
        </p:scale>
        <p:origin x="488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D5E7C7-BD4C-E34C-93EB-A142D303A002}" type="datetimeFigureOut">
              <a:rPr lang="en-US" smtClean="0"/>
              <a:t>3/22/23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440DA4-B173-E646-BE73-2ADE414225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33034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440DA4-B173-E646-BE73-2ADE414225C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31653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440DA4-B173-E646-BE73-2ADE414225C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6591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440DA4-B173-E646-BE73-2ADE414225C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86233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440DA4-B173-E646-BE73-2ADE414225C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57091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30F8CF-692C-4963-8B5E-D1C0928CF1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29612" y="1013984"/>
            <a:ext cx="7714388" cy="3260635"/>
          </a:xfrm>
        </p:spPr>
        <p:txBody>
          <a:bodyPr anchor="b"/>
          <a:lstStyle>
            <a:lvl1pPr algn="l">
              <a:defRPr sz="2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F419655-1613-4CC0-BBE9-BD2CB2C3C7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29612" y="4848464"/>
            <a:ext cx="7714388" cy="1085849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267FFF-6BC4-4DF0-BC55-B2C3BFD8ED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48256-E1F9-994A-BE77-65CECA921063}" type="datetime1">
              <a:rPr lang="en-US" smtClean="0"/>
              <a:t>3/24/23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389830-A1B7-484B-832C-F64A558BDF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/52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A8F727-72C8-47A9-8E54-AD84590286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71E98-A417-4ECC-ACEB-C0490C20DB04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EED5540-64E5-4258-ABA4-753F07B71B38}"/>
              </a:ext>
            </a:extLst>
          </p:cNvPr>
          <p:cNvCxnSpPr>
            <a:cxnSpLocks/>
          </p:cNvCxnSpPr>
          <p:nvPr/>
        </p:nvCxnSpPr>
        <p:spPr>
          <a:xfrm>
            <a:off x="1524000" y="4571506"/>
            <a:ext cx="97115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06776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C8A5DE-E5C6-4DB9-AD28-8F1EAC6F55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363E08E-9B2D-4740-9AC6-D5E1CFB95F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429566" y="2229957"/>
            <a:ext cx="9238434" cy="3866043"/>
          </a:xfrm>
        </p:spPr>
        <p:txBody>
          <a:bodyPr vert="eaVert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4E3736-E8AA-4F58-9D3A-27050B287F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ABDF3-8C74-0141-8967-4747E8DA4758}" type="datetime1">
              <a:rPr lang="en-US" smtClean="0"/>
              <a:t>3/24/23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E95E84-15BC-478B-9DAB-15025867BB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/52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E9D98F-E0A8-4254-A957-7F17811D01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71E98-A417-4ECC-ACEB-C0490C20DB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5224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7DE70F5-2276-4F91-9FC2-8DA4B528814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144000" y="1467699"/>
            <a:ext cx="1758461" cy="4628301"/>
          </a:xfrm>
        </p:spPr>
        <p:txBody>
          <a:bodyPr vert="eaVert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21856C5-C2FD-45E4-A631-AC06B5495B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182312" y="1467699"/>
            <a:ext cx="7839379" cy="4628301"/>
          </a:xfrm>
        </p:spPr>
        <p:txBody>
          <a:bodyPr vert="eaVert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E336EA-B6DD-4115-9C67-79A24C866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32BE5A-8403-644E-ABF8-11110DEB4DF3}" type="datetime1">
              <a:rPr lang="en-US" smtClean="0"/>
              <a:t>3/24/23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EA668B-1DAB-449C-9BA4-7B1572A22B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/52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C6567E-119D-4C98-93FF-73A332803A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71E98-A417-4ECC-ACEB-C0490C20DB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9981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3EF94C-BCB1-4F4C-AF70-DD2A5C4E33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9566" y="1045445"/>
            <a:ext cx="9238434" cy="857559"/>
          </a:xfrm>
        </p:spPr>
        <p:txBody>
          <a:bodyPr anchor="b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909B75-A057-44B5-872F-DF01BDC8EA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9566" y="2286000"/>
            <a:ext cx="9238434" cy="3810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06260C-3219-4812-88F2-3162D37F29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68CA7-B178-7E48-926F-30A1FF55BC0E}" type="datetime1">
              <a:rPr lang="en-US" smtClean="0"/>
              <a:t>3/24/23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762B73-9C01-4BE3-A199-782BE6EBA6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/52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761492-EB56-4454-9D2A-8BB94AACB8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16938" y="3219853"/>
            <a:ext cx="705624" cy="4298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716EBD5-E2A7-9241-9DED-B063A6F246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31645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980A128-A52A-402C-865B-1BF08D7F045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E900447-3778-4AB7-ACB3-7C2313FE9A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1745" y="1287554"/>
            <a:ext cx="8284963" cy="3113064"/>
          </a:xfrm>
        </p:spPr>
        <p:txBody>
          <a:bodyPr anchor="t"/>
          <a:lstStyle>
            <a:lvl1pPr>
              <a:defRPr sz="4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B910C9-BA3C-4D31-9C62-2C2408591F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21744" y="4619707"/>
            <a:ext cx="7722256" cy="1476293"/>
          </a:xfrm>
        </p:spPr>
        <p:txBody>
          <a:bodyPr anchor="b">
            <a:normAutofit/>
          </a:bodyPr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742E8A-6B69-406B-A3DF-0A1B76832E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07D46-2D2F-AC4A-86B4-78712263D51F}" type="datetime1">
              <a:rPr lang="en-US" smtClean="0"/>
              <a:t>3/24/23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D665CF-4461-4BB8-8F3A-ED1CB1084C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/52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898B27-5EF3-49F4-B3CE-F3CF419AE0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71E98-A417-4ECC-ACEB-C0490C20DB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01138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33F3BA-5AD5-4F15-97B2-E4652D1D4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9566" y="1013411"/>
            <a:ext cx="9238434" cy="88959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A997B8-1FD3-40E6-A486-256EB41DB70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429566" y="2135565"/>
            <a:ext cx="4495800" cy="396043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183F4D8-AA9A-4AF7-86EA-E4D797B98C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135565"/>
            <a:ext cx="4495800" cy="396043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A08823E-BC08-4810-9BFF-35D2EA2AE7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6EFCF-CA06-644A-8D4D-BB2B7C558DFE}" type="datetime1">
              <a:rPr lang="en-US" smtClean="0"/>
              <a:t>3/24/23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FDD2BFB-BB2C-4C4A-A6E1-DD223C2BE0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/52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D369B2-12F8-4583-8A7F-523C9A3EF0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71E98-A417-4ECC-ACEB-C0490C20DB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39026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AC717F-84B9-44BA-8DD6-680394AB19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9566" y="1079150"/>
            <a:ext cx="9238434" cy="82391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1217D6-7448-4625-964F-5D82F65F11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29567" y="2013217"/>
            <a:ext cx="4495799" cy="704232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1800" b="0" cap="all" spc="30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53A534C-0B54-4327-99C0-4F0019FD21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429567" y="3048000"/>
            <a:ext cx="4495800" cy="3048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89D4A63-0795-4B74-8C11-5FE7944118C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2013215"/>
            <a:ext cx="4495800" cy="70423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1800" b="0" cap="all" spc="30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23D16F3-F747-441B-9854-27225954DEC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3048000"/>
            <a:ext cx="4495800" cy="3048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E8168E2-6B97-486E-B0E4-4E7F5CDBB5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E92EA-CC5A-2B4E-B8D7-CB189DE71EC2}" type="datetime1">
              <a:rPr lang="en-US" smtClean="0"/>
              <a:t>3/24/23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05D3E2B-2F4E-4347-A8E9-27EB7D0359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/52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C1FC4F5-6876-414E-9E30-84706A3F52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71E98-A417-4ECC-ACEB-C0490C20DB04}" type="slidenum">
              <a:rPr lang="en-US" smtClean="0"/>
              <a:t>‹#›</a:t>
            </a:fld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70D2F04-5474-46B9-B838-858CDF4AB2D2}"/>
              </a:ext>
            </a:extLst>
          </p:cNvPr>
          <p:cNvCxnSpPr>
            <a:cxnSpLocks/>
          </p:cNvCxnSpPr>
          <p:nvPr/>
        </p:nvCxnSpPr>
        <p:spPr>
          <a:xfrm>
            <a:off x="6270727" y="2876662"/>
            <a:ext cx="97115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CADEE893-BE45-47F3-BCF0-02424B3503CC}"/>
              </a:ext>
            </a:extLst>
          </p:cNvPr>
          <p:cNvSpPr/>
          <p:nvPr/>
        </p:nvSpPr>
        <p:spPr>
          <a:xfrm>
            <a:off x="-1171838" y="4592406"/>
            <a:ext cx="808262" cy="38971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FB5178A-4501-4B56-8BF1-D083D7B021CE}"/>
              </a:ext>
            </a:extLst>
          </p:cNvPr>
          <p:cNvCxnSpPr>
            <a:cxnSpLocks/>
          </p:cNvCxnSpPr>
          <p:nvPr/>
        </p:nvCxnSpPr>
        <p:spPr>
          <a:xfrm>
            <a:off x="1524000" y="2876662"/>
            <a:ext cx="97115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862368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52109C6-041C-42BA-B507-8EA298046ED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F7BF877-20DD-40F4-AEA8-E1B6D5350D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67DC874-15B5-4338-B7D1-8E393AB4C1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91D54D-461B-CC4E-B1D9-1EA52EE008E5}" type="datetime1">
              <a:rPr lang="en-US" smtClean="0"/>
              <a:t>3/24/23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E66BAE3-24C5-483F-9141-D860A265E7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/52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59AEEB4-66F8-4008-B616-804FB9D91C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71E98-A417-4ECC-ACEB-C0490C20DB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40525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746C975-8FFB-4A4B-9213-774EE3901D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5DAA8-91E8-F848-8942-753C1809F2FC}" type="datetime1">
              <a:rPr lang="en-US" smtClean="0"/>
              <a:t>3/24/23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FBA744F-475D-4105-8E4A-0258155495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/52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3FA64C-7966-4D6F-88D7-4B89F2A1DF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71E98-A417-4ECC-ACEB-C0490C20DB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88446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D4ED5F-AB94-4DCF-8971-B8B2B55AF6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3740" y="1558944"/>
            <a:ext cx="3279689" cy="1864196"/>
          </a:xfrm>
        </p:spPr>
        <p:txBody>
          <a:bodyPr anchor="b"/>
          <a:lstStyle>
            <a:lvl1pPr algn="r">
              <a:defRPr sz="2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1EE4CB-68CF-4BF3-A891-8277AFD13D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0" y="762000"/>
            <a:ext cx="5333999" cy="5334000"/>
          </a:xfrm>
        </p:spPr>
        <p:txBody>
          <a:bodyPr anchor="ctr">
            <a:normAutofit/>
          </a:bodyPr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4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1800">
                <a:solidFill>
                  <a:schemeClr val="tx1"/>
                </a:solidFill>
              </a:defRPr>
            </a:lvl4pPr>
            <a:lvl5pPr>
              <a:defRPr sz="1800">
                <a:solidFill>
                  <a:schemeClr val="tx1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5292E72-B66D-40EE-B182-5585382A6D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443741" y="3649682"/>
            <a:ext cx="3233096" cy="1933605"/>
          </a:xfrm>
        </p:spPr>
        <p:txBody>
          <a:bodyPr/>
          <a:lstStyle>
            <a:lvl1pPr marL="0" indent="0" algn="r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73B694-B050-45F3-AE6F-A86A129F1C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5ACA89-AC1E-9E4D-A425-A87D13217243}" type="datetime1">
              <a:rPr lang="en-US" smtClean="0"/>
              <a:t>3/24/23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8AE423-9CA5-46B3-96B1-7586AD0208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/52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14B973D-F1F7-47BC-996D-6100B7C895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71E98-A417-4ECC-ACEB-C0490C20DB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06910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AE9949-4A1F-4DA9-9B75-A6180F954B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3543" y="1383126"/>
            <a:ext cx="3289886" cy="2045874"/>
          </a:xfrm>
        </p:spPr>
        <p:txBody>
          <a:bodyPr anchor="b"/>
          <a:lstStyle>
            <a:lvl1pPr algn="r">
              <a:defRPr sz="2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9A8D794-C670-4569-93D9-0FF8B35AA7A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334001" y="762000"/>
            <a:ext cx="5333999" cy="5334000"/>
          </a:xfrm>
        </p:spPr>
        <p:txBody>
          <a:bodyPr/>
          <a:lstStyle>
            <a:lvl1pPr marL="0" indent="0">
              <a:buNone/>
              <a:defRPr sz="32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92486F6-AE67-4B34-B8E2-0B7576DC2E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433544" y="3649682"/>
            <a:ext cx="3243292" cy="1684317"/>
          </a:xfrm>
        </p:spPr>
        <p:txBody>
          <a:bodyPr/>
          <a:lstStyle>
            <a:lvl1pPr marL="0" indent="0" algn="r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198B11C-BB63-49A6-B488-29D4FBF8E1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9FF5B-D4FB-FC49-972D-ADC98EC71EF3}" type="datetime1">
              <a:rPr lang="en-US" smtClean="0"/>
              <a:t>3/24/23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24B9166-6D36-4F0A-9ADD-33D49A0C3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/52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FB22B8F-7760-41B3-9053-DD90255B9E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71E98-A417-4ECC-ACEB-C0490C20DB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63874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F84152A-7FE0-4708-B7C1-DBEC8F1337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9566" y="1041621"/>
            <a:ext cx="9238434" cy="86138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11AB53-BAF9-439D-9451-47193CF2FF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29566" y="2285999"/>
            <a:ext cx="9238434" cy="38100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B96D9F-562A-496F-A530-A561994DC5E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5400000">
            <a:off x="10471087" y="4891318"/>
            <a:ext cx="267329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00" b="1" cap="all" spc="300" baseline="0">
                <a:solidFill>
                  <a:schemeClr val="tx1"/>
                </a:solidFill>
              </a:defRPr>
            </a:lvl1pPr>
          </a:lstStyle>
          <a:p>
            <a:fld id="{6B45F565-1AA8-424A-8B0C-4C2DB2877605}" type="datetime1">
              <a:rPr lang="en-US" smtClean="0"/>
              <a:t>3/24/23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3060FE-AAC3-4FAE-9EB4-BCAE72D9567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10473021" y="1609893"/>
            <a:ext cx="26694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00" b="1" cap="all" spc="30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/52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77EDB2-8F31-42FA-B253-62D2414663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92908" y="3219853"/>
            <a:ext cx="629653" cy="42983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b="1">
                <a:solidFill>
                  <a:schemeClr val="bg1"/>
                </a:solidFill>
                <a:latin typeface="+mj-lt"/>
              </a:defRPr>
            </a:lvl1pPr>
          </a:lstStyle>
          <a:p>
            <a:fld id="{EFE71E98-A417-4ECC-ACEB-C0490C20DB0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948322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55" r:id="rId1"/>
    <p:sldLayoutId id="2147483856" r:id="rId2"/>
    <p:sldLayoutId id="2147483857" r:id="rId3"/>
    <p:sldLayoutId id="2147483858" r:id="rId4"/>
    <p:sldLayoutId id="2147483859" r:id="rId5"/>
    <p:sldLayoutId id="2147483860" r:id="rId6"/>
    <p:sldLayoutId id="2147483861" r:id="rId7"/>
    <p:sldLayoutId id="2147483862" r:id="rId8"/>
    <p:sldLayoutId id="2147483863" r:id="rId9"/>
    <p:sldLayoutId id="2147483864" r:id="rId10"/>
    <p:sldLayoutId id="2147483865" r:id="rId11"/>
  </p:sldLayoutIdLst>
  <p:hf hdr="0" ftr="0" dt="0"/>
  <p:txStyles>
    <p:titleStyle>
      <a:lvl1pPr algn="l" defTabSz="914400" rtl="0" eaLnBrk="1" latinLnBrk="0" hangingPunct="1">
        <a:lnSpc>
          <a:spcPct val="120000"/>
        </a:lnSpc>
        <a:spcBef>
          <a:spcPct val="0"/>
        </a:spcBef>
        <a:buNone/>
        <a:defRPr sz="2800" b="1" kern="1200" cap="all" spc="6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74320" indent="-274320" algn="l" defTabSz="91440" rtl="0" eaLnBrk="1" latinLnBrk="0" hangingPunct="1">
        <a:lnSpc>
          <a:spcPct val="130000"/>
        </a:lnSpc>
        <a:spcBef>
          <a:spcPts val="1000"/>
        </a:spcBef>
        <a:buSzPct val="85000"/>
        <a:buFont typeface="Arial" panose="020B0604020202020204" pitchFamily="34" charset="0"/>
        <a:buChar char="•"/>
        <a:defRPr sz="2200" kern="1200">
          <a:solidFill>
            <a:schemeClr val="bg1"/>
          </a:solidFill>
          <a:latin typeface="+mn-lt"/>
          <a:ea typeface="+mn-ea"/>
          <a:cs typeface="+mn-cs"/>
        </a:defRPr>
      </a:lvl1pPr>
      <a:lvl2pPr marL="274320" indent="0" algn="l" defTabSz="91440" rtl="0" eaLnBrk="1" latinLnBrk="0" hangingPunct="1">
        <a:lnSpc>
          <a:spcPct val="130000"/>
        </a:lnSpc>
        <a:spcBef>
          <a:spcPts val="500"/>
        </a:spcBef>
        <a:buSzPct val="85000"/>
        <a:buFontTx/>
        <a:buNone/>
        <a:defRPr sz="2200" b="0" kern="1200">
          <a:solidFill>
            <a:schemeClr val="bg1"/>
          </a:solidFill>
          <a:latin typeface="+mn-lt"/>
          <a:ea typeface="+mn-ea"/>
          <a:cs typeface="+mn-cs"/>
        </a:defRPr>
      </a:lvl2pPr>
      <a:lvl3pPr marL="457200" indent="-182880" algn="l" defTabSz="91440" rtl="0" eaLnBrk="1" latinLnBrk="0" hangingPunct="1">
        <a:lnSpc>
          <a:spcPct val="130000"/>
        </a:lnSpc>
        <a:spcBef>
          <a:spcPts val="500"/>
        </a:spcBef>
        <a:buSzPct val="85000"/>
        <a:buFont typeface="Arial" panose="020B0604020202020204" pitchFamily="34" charset="0"/>
        <a:buChar char="•"/>
        <a:defRPr sz="1400" kern="1200">
          <a:solidFill>
            <a:schemeClr val="bg1"/>
          </a:solidFill>
          <a:latin typeface="+mn-lt"/>
          <a:ea typeface="+mn-ea"/>
          <a:cs typeface="+mn-cs"/>
        </a:defRPr>
      </a:lvl3pPr>
      <a:lvl4pPr marL="466344" indent="0" algn="l" defTabSz="91440" rtl="0" eaLnBrk="1" latinLnBrk="0" hangingPunct="1">
        <a:lnSpc>
          <a:spcPct val="130000"/>
        </a:lnSpc>
        <a:spcBef>
          <a:spcPts val="500"/>
        </a:spcBef>
        <a:buSzPct val="85000"/>
        <a:buFontTx/>
        <a:buNone/>
        <a:defRPr sz="1200" b="1" kern="1200">
          <a:solidFill>
            <a:schemeClr val="bg1"/>
          </a:solidFill>
          <a:latin typeface="+mn-lt"/>
          <a:ea typeface="+mn-ea"/>
          <a:cs typeface="+mn-cs"/>
        </a:defRPr>
      </a:lvl4pPr>
      <a:lvl5pPr marL="640080" indent="-182880" algn="l" defTabSz="91440" rtl="0" eaLnBrk="1" latinLnBrk="0" hangingPunct="1">
        <a:lnSpc>
          <a:spcPct val="130000"/>
        </a:lnSpc>
        <a:spcBef>
          <a:spcPts val="500"/>
        </a:spcBef>
        <a:buSzPct val="85000"/>
        <a:buFont typeface="Arial" panose="020B0604020202020204" pitchFamily="34" charset="0"/>
        <a:buChar char="•"/>
        <a:defRPr sz="12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Hebridesmap.png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creativecommons.org/licenses/by-sa/3.0/deed.en" TargetMode="External"/><Relationship Id="rId4" Type="http://schemas.openxmlformats.org/officeDocument/2006/relationships/hyperlink" Target="https://en.wikipedia.org/wiki/en:Creative_Commons" TargetMode="Externa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4" name="Rectangle 43">
            <a:extLst>
              <a:ext uri="{FF2B5EF4-FFF2-40B4-BE49-F238E27FC236}">
                <a16:creationId xmlns:a16="http://schemas.microsoft.com/office/drawing/2014/main" id="{5EE2BC33-F8B8-4768-AE46-E7CF6E3D7C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905EB5AC-4150-4206-9DBE-37DD0EBFBC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picture containing sky, outdoor, rock, grass&#10;&#10;Description automatically generated">
            <a:extLst>
              <a:ext uri="{FF2B5EF4-FFF2-40B4-BE49-F238E27FC236}">
                <a16:creationId xmlns:a16="http://schemas.microsoft.com/office/drawing/2014/main" id="{7FADD1CC-6E82-F146-8024-16F9F46C6B2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8000"/>
          </a:blip>
          <a:srcRect t="23545" b="1456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1DD11A4-C751-04E2-36C2-B053DFB1968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3999" y="1524000"/>
            <a:ext cx="3216673" cy="380999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dirty="0">
                <a:solidFill>
                  <a:srgbClr val="FFFFFF"/>
                </a:solidFill>
              </a:rPr>
              <a:t>Predication and the content of roots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9F8837D-C8C2-1B7E-37BE-6B0136BC8A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34001" y="762000"/>
            <a:ext cx="6524170" cy="53340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Sylvia L.R. Schreiner</a:t>
            </a:r>
          </a:p>
          <a:p>
            <a:r>
              <a:rPr lang="en-US" dirty="0">
                <a:solidFill>
                  <a:srgbClr val="FFFFFF"/>
                </a:solidFill>
              </a:rPr>
              <a:t>George Mason University</a:t>
            </a:r>
          </a:p>
          <a:p>
            <a:r>
              <a:rPr lang="en-US" dirty="0">
                <a:solidFill>
                  <a:srgbClr val="FFFFFF"/>
                </a:solidFill>
              </a:rPr>
              <a:t>Externalizing words: Mono- and Multilingual Perspectives</a:t>
            </a:r>
          </a:p>
          <a:p>
            <a:r>
              <a:rPr lang="en-US" dirty="0">
                <a:solidFill>
                  <a:srgbClr val="FFFFFF"/>
                </a:solidFill>
              </a:rPr>
              <a:t>Penn State University, March 23-25, 2023 </a:t>
            </a:r>
          </a:p>
        </p:txBody>
      </p:sp>
    </p:spTree>
    <p:extLst>
      <p:ext uri="{BB962C8B-B14F-4D97-AF65-F5344CB8AC3E}">
        <p14:creationId xmlns:p14="http://schemas.microsoft.com/office/powerpoint/2010/main" val="7493035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A1B3FF-3DE0-A002-15D2-3E1FD7BB2D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Predication in Gaelic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3A0AD8-0B15-FC90-AE0E-8C84FA8E22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Nominal predication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dirty="0">
                <a:solidFill>
                  <a:schemeClr val="bg1"/>
                </a:solidFill>
              </a:rPr>
              <a:t>(5)		%Is										fear					Calum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dirty="0">
                <a:solidFill>
                  <a:schemeClr val="bg1"/>
                </a:solidFill>
              </a:rPr>
              <a:t>					COP.PRS			man					Calum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dirty="0">
                <a:solidFill>
                  <a:schemeClr val="bg1"/>
                </a:solidFill>
              </a:rPr>
              <a:t>					‘Calum is a man’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dirty="0">
                <a:solidFill>
                  <a:schemeClr val="bg1"/>
                </a:solidFill>
              </a:rPr>
              <a:t>(6)		</a:t>
            </a:r>
            <a:r>
              <a:rPr lang="en-US" dirty="0" err="1">
                <a:solidFill>
                  <a:schemeClr val="bg1"/>
                </a:solidFill>
              </a:rPr>
              <a:t>Tha</a:t>
            </a:r>
            <a:r>
              <a:rPr lang="en-US" dirty="0">
                <a:solidFill>
                  <a:schemeClr val="bg1"/>
                </a:solidFill>
              </a:rPr>
              <a:t>							Calum		’</a:t>
            </a:r>
            <a:r>
              <a:rPr lang="en-US" dirty="0" err="1">
                <a:solidFill>
                  <a:schemeClr val="bg1"/>
                </a:solidFill>
              </a:rPr>
              <a:t>na</a:t>
            </a:r>
            <a:r>
              <a:rPr lang="en-US" dirty="0">
                <a:solidFill>
                  <a:schemeClr val="bg1"/>
                </a:solidFill>
              </a:rPr>
              <a:t>													</a:t>
            </a:r>
            <a:r>
              <a:rPr lang="en-US" dirty="0" err="1">
                <a:solidFill>
                  <a:schemeClr val="bg1"/>
                </a:solidFill>
              </a:rPr>
              <a:t>dhotair</a:t>
            </a:r>
            <a:endParaRPr lang="en-US" dirty="0">
              <a:solidFill>
                <a:schemeClr val="bg1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dirty="0">
                <a:solidFill>
                  <a:schemeClr val="bg1"/>
                </a:solidFill>
              </a:rPr>
              <a:t>					</a:t>
            </a:r>
            <a:r>
              <a:rPr lang="en-US" dirty="0" err="1">
                <a:solidFill>
                  <a:schemeClr val="bg1"/>
                </a:solidFill>
              </a:rPr>
              <a:t>be.PRS</a:t>
            </a:r>
            <a:r>
              <a:rPr lang="en-US" dirty="0">
                <a:solidFill>
                  <a:schemeClr val="bg1"/>
                </a:solidFill>
              </a:rPr>
              <a:t>		Calum		in.GEN.3SM		doctor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dirty="0">
                <a:solidFill>
                  <a:schemeClr val="bg1"/>
                </a:solidFill>
              </a:rPr>
              <a:t>					‘Calum is/works as a doctor’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dirty="0">
              <a:solidFill>
                <a:schemeClr val="bg1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dirty="0">
                <a:solidFill>
                  <a:schemeClr val="bg1"/>
                </a:solidFill>
              </a:rPr>
              <a:t>(≈ Individual-level vs. stage level; Schreiner (2015): Roy (2006/2013) </a:t>
            </a:r>
            <a:r>
              <a:rPr lang="en-US" i="1" dirty="0">
                <a:solidFill>
                  <a:schemeClr val="bg1"/>
                </a:solidFill>
              </a:rPr>
              <a:t>maximal </a:t>
            </a:r>
            <a:r>
              <a:rPr lang="en-US" dirty="0">
                <a:solidFill>
                  <a:schemeClr val="bg1"/>
                </a:solidFill>
              </a:rPr>
              <a:t>vs. </a:t>
            </a:r>
            <a:r>
              <a:rPr lang="en-US" i="1" dirty="0">
                <a:solidFill>
                  <a:schemeClr val="bg1"/>
                </a:solidFill>
              </a:rPr>
              <a:t>dense</a:t>
            </a:r>
            <a:r>
              <a:rPr lang="en-US" dirty="0">
                <a:solidFill>
                  <a:schemeClr val="bg1"/>
                </a:solidFill>
              </a:rPr>
              <a:t> predicates)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BB1413-32A9-0215-4246-7A9A0DFD17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6EBD5-E2A7-9241-9DED-B063A6F246B8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23294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A1B3FF-3DE0-A002-15D2-3E1FD7BB2D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Predication in Gaelic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3A0AD8-0B15-FC90-AE0E-8C84FA8E22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Predication and equation in Gaelic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dirty="0">
                <a:solidFill>
                  <a:schemeClr val="bg1"/>
                </a:solidFill>
              </a:rPr>
              <a:t>(5b) 	’S 										e			fear		a									</a:t>
            </a:r>
            <a:r>
              <a:rPr lang="en-US" dirty="0" err="1">
                <a:solidFill>
                  <a:schemeClr val="bg1"/>
                </a:solidFill>
              </a:rPr>
              <a:t>th</a:t>
            </a:r>
            <a:r>
              <a:rPr lang="en-US" dirty="0">
                <a:solidFill>
                  <a:schemeClr val="bg1"/>
                </a:solidFill>
              </a:rPr>
              <a:t>’								</a:t>
            </a:r>
            <a:r>
              <a:rPr lang="en-US" dirty="0" err="1">
                <a:solidFill>
                  <a:schemeClr val="bg1"/>
                </a:solidFill>
              </a:rPr>
              <a:t>ann</a:t>
            </a:r>
            <a:r>
              <a:rPr lang="en-US" dirty="0">
                <a:solidFill>
                  <a:schemeClr val="bg1"/>
                </a:solidFill>
              </a:rPr>
              <a:t>		a		Calum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dirty="0">
                <a:solidFill>
                  <a:schemeClr val="bg1"/>
                </a:solidFill>
              </a:rPr>
              <a:t>							COP.PRS		it			man		COMP		</a:t>
            </a:r>
            <a:r>
              <a:rPr lang="en-US" dirty="0" err="1">
                <a:solidFill>
                  <a:schemeClr val="bg1"/>
                </a:solidFill>
              </a:rPr>
              <a:t>be.PRS</a:t>
            </a:r>
            <a:r>
              <a:rPr lang="en-US" dirty="0">
                <a:solidFill>
                  <a:schemeClr val="bg1"/>
                </a:solidFill>
              </a:rPr>
              <a:t>		in		Calum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dirty="0">
                <a:solidFill>
                  <a:schemeClr val="bg1"/>
                </a:solidFill>
              </a:rPr>
              <a:t>							‘Calum is a man’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dirty="0">
                <a:solidFill>
                  <a:schemeClr val="bg1"/>
                </a:solidFill>
              </a:rPr>
              <a:t>(5c)		 ’S 											e						Calum		an		</a:t>
            </a:r>
            <a:r>
              <a:rPr lang="en-US" dirty="0" err="1">
                <a:solidFill>
                  <a:schemeClr val="bg1"/>
                </a:solidFill>
              </a:rPr>
              <a:t>tidsear</a:t>
            </a:r>
            <a:endParaRPr lang="en-US" dirty="0">
              <a:solidFill>
                <a:schemeClr val="bg1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dirty="0">
                <a:solidFill>
                  <a:schemeClr val="bg1"/>
                </a:solidFill>
              </a:rPr>
              <a:t>								COP.PRS		AUG	Calum		the	teacher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dirty="0">
                <a:solidFill>
                  <a:schemeClr val="bg1"/>
                </a:solidFill>
              </a:rPr>
              <a:t>								‘Calum is the teacher’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dirty="0">
                <a:solidFill>
                  <a:schemeClr val="bg1"/>
                </a:solidFill>
              </a:rPr>
              <a:t>								(</a:t>
            </a:r>
            <a:r>
              <a:rPr lang="en-US" dirty="0" err="1">
                <a:solidFill>
                  <a:schemeClr val="bg1"/>
                </a:solidFill>
              </a:rPr>
              <a:t>Adger</a:t>
            </a:r>
            <a:r>
              <a:rPr lang="en-US" dirty="0">
                <a:solidFill>
                  <a:schemeClr val="bg1"/>
                </a:solidFill>
              </a:rPr>
              <a:t> &amp; </a:t>
            </a:r>
            <a:r>
              <a:rPr lang="en-US" dirty="0" err="1">
                <a:solidFill>
                  <a:schemeClr val="bg1"/>
                </a:solidFill>
              </a:rPr>
              <a:t>Ramchand</a:t>
            </a:r>
            <a:r>
              <a:rPr lang="en-US" dirty="0">
                <a:solidFill>
                  <a:schemeClr val="bg1"/>
                </a:solidFill>
              </a:rPr>
              <a:t> 2003:339)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B496A1E-292B-29B9-47B1-F17FE52FF0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6EBD5-E2A7-9241-9DED-B063A6F246B8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28307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A1B3FF-3DE0-A002-15D2-3E1FD7BB2D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Predication in Gaelic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3A0AD8-0B15-FC90-AE0E-8C84FA8E22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lnSpc>
                <a:spcPct val="120000"/>
              </a:lnSpc>
            </a:pPr>
            <a:r>
              <a:rPr lang="en-US" dirty="0">
                <a:solidFill>
                  <a:schemeClr val="bg1"/>
                </a:solidFill>
              </a:rPr>
              <a:t>Verbal predication with ≈ sit/stand/lie verbs (‘sit’, ‘stand’, ‘lie’, ‘stretch out’, ‘rest’, ‘stop’, ‘sleep’, ‘wake’, and ‘run’)</a:t>
            </a:r>
          </a:p>
          <a:p>
            <a:pPr>
              <a:lnSpc>
                <a:spcPct val="120000"/>
              </a:lnSpc>
            </a:pPr>
            <a:endParaRPr lang="en-US" dirty="0">
              <a:solidFill>
                <a:schemeClr val="bg1"/>
              </a:solidFill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dirty="0">
                <a:solidFill>
                  <a:schemeClr val="bg1"/>
                </a:solidFill>
              </a:rPr>
              <a:t>(7)		</a:t>
            </a:r>
            <a:r>
              <a:rPr lang="en-US" dirty="0" err="1">
                <a:solidFill>
                  <a:schemeClr val="bg1"/>
                </a:solidFill>
              </a:rPr>
              <a:t>Tha</a:t>
            </a:r>
            <a:r>
              <a:rPr lang="en-US" dirty="0">
                <a:solidFill>
                  <a:schemeClr val="bg1"/>
                </a:solidFill>
              </a:rPr>
              <a:t> 						e 			a’ 									</a:t>
            </a:r>
            <a:r>
              <a:rPr lang="en-US" dirty="0" err="1">
                <a:solidFill>
                  <a:schemeClr val="bg1"/>
                </a:solidFill>
              </a:rPr>
              <a:t>suidhe</a:t>
            </a:r>
            <a:r>
              <a:rPr lang="en-US" dirty="0">
                <a:solidFill>
                  <a:schemeClr val="bg1"/>
                </a:solidFill>
              </a:rPr>
              <a:t>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dirty="0">
                <a:solidFill>
                  <a:schemeClr val="bg1"/>
                </a:solidFill>
              </a:rPr>
              <a:t>					</a:t>
            </a:r>
            <a:r>
              <a:rPr lang="en-US" dirty="0" err="1">
                <a:solidFill>
                  <a:schemeClr val="bg1"/>
                </a:solidFill>
              </a:rPr>
              <a:t>be.PRES</a:t>
            </a:r>
            <a:r>
              <a:rPr lang="en-US" dirty="0">
                <a:solidFill>
                  <a:schemeClr val="bg1"/>
                </a:solidFill>
              </a:rPr>
              <a:t> he 		PROG				</a:t>
            </a:r>
            <a:r>
              <a:rPr lang="en-US" dirty="0" err="1">
                <a:solidFill>
                  <a:schemeClr val="bg1"/>
                </a:solidFill>
              </a:rPr>
              <a:t>sit.VN</a:t>
            </a:r>
            <a:endParaRPr lang="en-US" dirty="0">
              <a:solidFill>
                <a:schemeClr val="bg1"/>
              </a:solidFill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dirty="0">
                <a:solidFill>
                  <a:schemeClr val="bg1"/>
                </a:solidFill>
              </a:rPr>
              <a:t>					‘He is sitting down [process]’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en-US" dirty="0">
              <a:solidFill>
                <a:schemeClr val="bg1"/>
              </a:solidFill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dirty="0">
                <a:solidFill>
                  <a:schemeClr val="bg1"/>
                </a:solidFill>
              </a:rPr>
              <a:t>(8)		</a:t>
            </a:r>
            <a:r>
              <a:rPr lang="en-US" dirty="0" err="1">
                <a:solidFill>
                  <a:schemeClr val="bg1"/>
                </a:solidFill>
              </a:rPr>
              <a:t>Tha</a:t>
            </a:r>
            <a:r>
              <a:rPr lang="en-US" dirty="0">
                <a:solidFill>
                  <a:schemeClr val="bg1"/>
                </a:solidFill>
              </a:rPr>
              <a:t> 						e 			’</a:t>
            </a:r>
            <a:r>
              <a:rPr lang="en-US" dirty="0" err="1">
                <a:solidFill>
                  <a:schemeClr val="bg1"/>
                </a:solidFill>
              </a:rPr>
              <a:t>na</a:t>
            </a:r>
            <a:r>
              <a:rPr lang="en-US" dirty="0">
                <a:solidFill>
                  <a:schemeClr val="bg1"/>
                </a:solidFill>
              </a:rPr>
              <a:t> 									</a:t>
            </a:r>
            <a:r>
              <a:rPr lang="en-US" dirty="0" err="1">
                <a:solidFill>
                  <a:schemeClr val="bg1"/>
                </a:solidFill>
              </a:rPr>
              <a:t>shuidhe</a:t>
            </a:r>
            <a:r>
              <a:rPr lang="en-US" dirty="0">
                <a:solidFill>
                  <a:schemeClr val="bg1"/>
                </a:solidFill>
              </a:rPr>
              <a:t>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dirty="0">
                <a:solidFill>
                  <a:schemeClr val="bg1"/>
                </a:solidFill>
              </a:rPr>
              <a:t>					</a:t>
            </a:r>
            <a:r>
              <a:rPr lang="en-US" dirty="0" err="1">
                <a:solidFill>
                  <a:schemeClr val="bg1"/>
                </a:solidFill>
              </a:rPr>
              <a:t>be.PRES</a:t>
            </a:r>
            <a:r>
              <a:rPr lang="en-US" dirty="0">
                <a:solidFill>
                  <a:schemeClr val="bg1"/>
                </a:solidFill>
              </a:rPr>
              <a:t> he 		in.GEN.1s		</a:t>
            </a:r>
            <a:r>
              <a:rPr lang="en-US" dirty="0" err="1">
                <a:solidFill>
                  <a:schemeClr val="bg1"/>
                </a:solidFill>
              </a:rPr>
              <a:t>sit.VN</a:t>
            </a:r>
            <a:endParaRPr lang="en-US" dirty="0">
              <a:solidFill>
                <a:schemeClr val="bg1"/>
              </a:solidFill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dirty="0">
                <a:solidFill>
                  <a:schemeClr val="bg1"/>
                </a:solidFill>
              </a:rPr>
              <a:t>					‘He is sitting down/seated [state]’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F6A3C3-E818-DF9A-9636-4662F48F35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6EBD5-E2A7-9241-9DED-B063A6F246B8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15769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0F5A35-9B26-FC93-B8B9-6BFEEB3D57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Schreiner (2015) analysis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3B17D5-DF2F-A6BF-46F0-F0258FB5A6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Takeaway: We can unite these types of predication; in both cases, the construction with ‘</a:t>
            </a:r>
            <a:r>
              <a:rPr lang="en-US" dirty="0" err="1">
                <a:solidFill>
                  <a:schemeClr val="bg1"/>
                </a:solidFill>
              </a:rPr>
              <a:t>in.GEN.AGR</a:t>
            </a:r>
            <a:r>
              <a:rPr lang="en-US" dirty="0">
                <a:solidFill>
                  <a:schemeClr val="bg1"/>
                </a:solidFill>
              </a:rPr>
              <a:t>’ is forming predicates with “dense” interpretations</a:t>
            </a:r>
          </a:p>
          <a:p>
            <a:r>
              <a:rPr lang="en-US" dirty="0">
                <a:solidFill>
                  <a:schemeClr val="bg1"/>
                </a:solidFill>
              </a:rPr>
              <a:t>Roy’s (2006/2013) ‘density’ (product of the functional structure) + homogeneity (a property of roots) (after after Bennett and Partee, 1972; Taylor, 1977; </a:t>
            </a:r>
            <a:r>
              <a:rPr lang="en-US" dirty="0" err="1">
                <a:solidFill>
                  <a:schemeClr val="bg1"/>
                </a:solidFill>
              </a:rPr>
              <a:t>Dowty</a:t>
            </a:r>
            <a:r>
              <a:rPr lang="en-US" dirty="0">
                <a:solidFill>
                  <a:schemeClr val="bg1"/>
                </a:solidFill>
              </a:rPr>
              <a:t>, 1979, and others)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42AF03-B741-5E15-5C84-A6E4AF379E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6EBD5-E2A7-9241-9DED-B063A6F246B8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12302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0F5A35-9B26-FC93-B8B9-6BFEEB3D57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Schreiner (2015) analysis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3B17D5-DF2F-A6BF-46F0-F0258FB5A6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When do we get a ‘‘dense’’ nominal predicate in SG? </a:t>
            </a:r>
          </a:p>
          <a:p>
            <a:pPr marL="617220" lvl="1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Dense reading of a typical nominal; or</a:t>
            </a:r>
          </a:p>
          <a:p>
            <a:pPr marL="617220" lvl="1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If a root tagged as homogeneous and pertaining to posture requires a dense predicate in order to be interpretable.</a:t>
            </a:r>
          </a:p>
          <a:p>
            <a:pPr marL="617220" lvl="1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There is no nominal functional material that can create dense predicates in SG, so the nominal is embedded in a prepositional structure headed by </a:t>
            </a:r>
            <a:r>
              <a:rPr lang="en-US" dirty="0" err="1">
                <a:solidFill>
                  <a:schemeClr val="bg1"/>
                </a:solidFill>
              </a:rPr>
              <a:t>in.GEN.AGR</a:t>
            </a:r>
            <a:r>
              <a:rPr lang="en-US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4652AA9-26AE-0D78-0F0E-AF8737A0F1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6EBD5-E2A7-9241-9DED-B063A6F246B8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38396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48E371-5D3D-BA76-88F6-83DD9C4805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Schreiner (2015) analysis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A2F874-2D51-55EE-071D-39A6C3525C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Sentences with </a:t>
            </a:r>
            <a:r>
              <a:rPr lang="en-US" i="1" dirty="0">
                <a:solidFill>
                  <a:schemeClr val="bg1"/>
                </a:solidFill>
              </a:rPr>
              <a:t>is</a:t>
            </a:r>
            <a:r>
              <a:rPr lang="en-US" dirty="0">
                <a:solidFill>
                  <a:schemeClr val="bg1"/>
                </a:solidFill>
              </a:rPr>
              <a:t> define (“who”, &lt;Higgins 1979); sentences with </a:t>
            </a:r>
            <a:r>
              <a:rPr lang="en-US" dirty="0" err="1">
                <a:solidFill>
                  <a:schemeClr val="bg1"/>
                </a:solidFill>
              </a:rPr>
              <a:t>tha</a:t>
            </a:r>
            <a:r>
              <a:rPr lang="en-US" dirty="0">
                <a:solidFill>
                  <a:schemeClr val="bg1"/>
                </a:solidFill>
              </a:rPr>
              <a:t> + ‘in’ describe (“what”)</a:t>
            </a:r>
          </a:p>
          <a:p>
            <a:pPr marL="617220" lvl="1" indent="-342900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chemeClr val="bg1"/>
                </a:solidFill>
              </a:rPr>
              <a:t>Lachy</a:t>
            </a:r>
            <a:r>
              <a:rPr lang="en-US" dirty="0">
                <a:solidFill>
                  <a:schemeClr val="bg1"/>
                </a:solidFill>
              </a:rPr>
              <a:t> is an Englishman: </a:t>
            </a:r>
            <a:r>
              <a:rPr lang="en-US" i="1" dirty="0">
                <a:solidFill>
                  <a:schemeClr val="bg1"/>
                </a:solidFill>
              </a:rPr>
              <a:t>is</a:t>
            </a:r>
            <a:endParaRPr lang="en-US" dirty="0">
              <a:solidFill>
                <a:schemeClr val="bg1"/>
              </a:solidFill>
            </a:endParaRPr>
          </a:p>
          <a:p>
            <a:pPr marL="617220" lvl="1" indent="-342900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chemeClr val="bg1"/>
                </a:solidFill>
              </a:rPr>
              <a:t>Lachy</a:t>
            </a:r>
            <a:r>
              <a:rPr lang="en-US" dirty="0">
                <a:solidFill>
                  <a:schemeClr val="bg1"/>
                </a:solidFill>
              </a:rPr>
              <a:t> is [being] an Englishman: </a:t>
            </a:r>
            <a:r>
              <a:rPr lang="en-US" i="1" dirty="0" err="1">
                <a:solidFill>
                  <a:schemeClr val="bg1"/>
                </a:solidFill>
              </a:rPr>
              <a:t>tha</a:t>
            </a:r>
            <a:r>
              <a:rPr lang="en-US" i="1" dirty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</a:rPr>
              <a:t>+ ‘in’</a:t>
            </a:r>
          </a:p>
          <a:p>
            <a:pPr marL="617220" lvl="1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Ugh, </a:t>
            </a:r>
            <a:r>
              <a:rPr lang="en-US" dirty="0" err="1">
                <a:solidFill>
                  <a:schemeClr val="bg1"/>
                </a:solidFill>
              </a:rPr>
              <a:t>Lachy’s</a:t>
            </a:r>
            <a:r>
              <a:rPr lang="en-US" dirty="0">
                <a:solidFill>
                  <a:schemeClr val="bg1"/>
                </a:solidFill>
              </a:rPr>
              <a:t> an </a:t>
            </a:r>
            <a:r>
              <a:rPr lang="en-US" i="1" dirty="0">
                <a:solidFill>
                  <a:schemeClr val="bg1"/>
                </a:solidFill>
              </a:rPr>
              <a:t>Englishman</a:t>
            </a:r>
            <a:r>
              <a:rPr lang="en-US" dirty="0">
                <a:solidFill>
                  <a:schemeClr val="bg1"/>
                </a:solidFill>
              </a:rPr>
              <a:t>: </a:t>
            </a:r>
            <a:r>
              <a:rPr lang="en-US" i="1" dirty="0" err="1">
                <a:solidFill>
                  <a:schemeClr val="bg1"/>
                </a:solidFill>
              </a:rPr>
              <a:t>tha</a:t>
            </a:r>
            <a:r>
              <a:rPr lang="en-US" i="1" dirty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</a:rPr>
              <a:t>+ ‘in’</a:t>
            </a: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833E89A-1A15-77D5-B282-2D4DC496DD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6EBD5-E2A7-9241-9DED-B063A6F246B8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22523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48E371-5D3D-BA76-88F6-83DD9C4805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Schreiner (2015) analysis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A2F874-2D51-55EE-071D-39A6C3525C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Sentences with </a:t>
            </a:r>
            <a:r>
              <a:rPr lang="en-US" i="1" dirty="0">
                <a:solidFill>
                  <a:schemeClr val="bg1"/>
                </a:solidFill>
              </a:rPr>
              <a:t>is</a:t>
            </a:r>
            <a:r>
              <a:rPr lang="en-US" dirty="0">
                <a:solidFill>
                  <a:schemeClr val="bg1"/>
                </a:solidFill>
              </a:rPr>
              <a:t> define (“who”); sentences with </a:t>
            </a:r>
            <a:r>
              <a:rPr lang="en-US" dirty="0" err="1">
                <a:solidFill>
                  <a:schemeClr val="bg1"/>
                </a:solidFill>
              </a:rPr>
              <a:t>tha</a:t>
            </a:r>
            <a:r>
              <a:rPr lang="en-US" dirty="0">
                <a:solidFill>
                  <a:schemeClr val="bg1"/>
                </a:solidFill>
              </a:rPr>
              <a:t> + ‘in’ describe (“what”)</a:t>
            </a:r>
          </a:p>
          <a:p>
            <a:pPr marL="617220" lvl="1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What does </a:t>
            </a:r>
            <a:r>
              <a:rPr lang="en-US" dirty="0" err="1">
                <a:solidFill>
                  <a:schemeClr val="bg1"/>
                </a:solidFill>
              </a:rPr>
              <a:t>Maighread</a:t>
            </a:r>
            <a:r>
              <a:rPr lang="en-US" dirty="0">
                <a:solidFill>
                  <a:schemeClr val="bg1"/>
                </a:solidFill>
              </a:rPr>
              <a:t> do? She is a doctor (in Glasgow): </a:t>
            </a:r>
            <a:r>
              <a:rPr lang="en-US" i="1" dirty="0" err="1">
                <a:solidFill>
                  <a:schemeClr val="bg1"/>
                </a:solidFill>
              </a:rPr>
              <a:t>tha</a:t>
            </a:r>
            <a:r>
              <a:rPr lang="en-US" i="1" dirty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</a:rPr>
              <a:t>+ ‘in’</a:t>
            </a:r>
          </a:p>
          <a:p>
            <a:pPr marL="617220" lvl="1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Don’t worry about that person looking in your son’s mouth, she’s a doctor: </a:t>
            </a:r>
            <a:r>
              <a:rPr lang="en-US" i="1" dirty="0">
                <a:solidFill>
                  <a:schemeClr val="bg1"/>
                </a:solidFill>
              </a:rPr>
              <a:t>is</a:t>
            </a:r>
            <a:endParaRPr lang="en-US" dirty="0">
              <a:solidFill>
                <a:schemeClr val="bg1"/>
              </a:solidFill>
            </a:endParaRPr>
          </a:p>
          <a:p>
            <a:pPr marL="617220" lvl="1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Who is </a:t>
            </a:r>
            <a:r>
              <a:rPr lang="en-US" dirty="0" err="1">
                <a:solidFill>
                  <a:schemeClr val="bg1"/>
                </a:solidFill>
              </a:rPr>
              <a:t>Maighread</a:t>
            </a:r>
            <a:r>
              <a:rPr lang="en-US" dirty="0">
                <a:solidFill>
                  <a:schemeClr val="bg1"/>
                </a:solidFill>
              </a:rPr>
              <a:t>? She’s a doctor: </a:t>
            </a:r>
            <a:r>
              <a:rPr lang="en-US" i="1" dirty="0">
                <a:solidFill>
                  <a:schemeClr val="bg1"/>
                </a:solidFill>
              </a:rPr>
              <a:t>is</a:t>
            </a:r>
          </a:p>
          <a:p>
            <a:pPr marL="617220" lvl="1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She’s not a child at all—she’s a woman now: </a:t>
            </a:r>
            <a:r>
              <a:rPr lang="en-US" i="1" dirty="0" err="1">
                <a:solidFill>
                  <a:schemeClr val="bg1"/>
                </a:solidFill>
              </a:rPr>
              <a:t>tha</a:t>
            </a:r>
            <a:r>
              <a:rPr lang="en-US" i="1" dirty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</a:rPr>
              <a:t>+ ‘in’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9E1EDD-8B02-A0C1-A2D0-1A02A42FE3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6EBD5-E2A7-9241-9DED-B063A6F246B8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18940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48E371-5D3D-BA76-88F6-83DD9C4805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Schreiner (2015) analysis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A2F874-2D51-55EE-071D-39A6C3525C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Doesn’t rule out a two-way distinction (Carlson 1977, </a:t>
            </a:r>
            <a:r>
              <a:rPr lang="en-US" dirty="0" err="1">
                <a:solidFill>
                  <a:schemeClr val="bg1"/>
                </a:solidFill>
              </a:rPr>
              <a:t>Diesing</a:t>
            </a:r>
            <a:r>
              <a:rPr lang="en-US" dirty="0">
                <a:solidFill>
                  <a:schemeClr val="bg1"/>
                </a:solidFill>
              </a:rPr>
              <a:t> 1988, </a:t>
            </a:r>
            <a:r>
              <a:rPr lang="en-US" dirty="0" err="1">
                <a:solidFill>
                  <a:schemeClr val="bg1"/>
                </a:solidFill>
              </a:rPr>
              <a:t>Kratzer</a:t>
            </a:r>
            <a:r>
              <a:rPr lang="en-US" dirty="0">
                <a:solidFill>
                  <a:schemeClr val="bg1"/>
                </a:solidFill>
              </a:rPr>
              <a:t> 1995, </a:t>
            </a:r>
            <a:r>
              <a:rPr lang="en-US" dirty="0" err="1">
                <a:solidFill>
                  <a:schemeClr val="bg1"/>
                </a:solidFill>
              </a:rPr>
              <a:t>Kratzer</a:t>
            </a:r>
            <a:r>
              <a:rPr lang="en-US" dirty="0">
                <a:solidFill>
                  <a:schemeClr val="bg1"/>
                </a:solidFill>
              </a:rPr>
              <a:t> 1998 etc.), but – </a:t>
            </a:r>
            <a:r>
              <a:rPr lang="en-US" i="1" dirty="0" err="1">
                <a:solidFill>
                  <a:schemeClr val="bg1"/>
                </a:solidFill>
              </a:rPr>
              <a:t>tha</a:t>
            </a:r>
            <a:r>
              <a:rPr lang="en-US" i="1" dirty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</a:rPr>
              <a:t>+ ‘in’ is not just for spatiotemporal slices – also for things that are generally true </a:t>
            </a:r>
            <a:r>
              <a:rPr lang="en-US" b="1" u="sng" dirty="0">
                <a:solidFill>
                  <a:schemeClr val="bg1"/>
                </a:solidFill>
              </a:rPr>
              <a:t>but not defining</a:t>
            </a:r>
            <a:r>
              <a:rPr lang="en-US" dirty="0">
                <a:solidFill>
                  <a:schemeClr val="bg1"/>
                </a:solidFill>
              </a:rPr>
              <a:t> of an individual</a:t>
            </a:r>
            <a:endParaRPr lang="en-US" u="sng" dirty="0">
              <a:solidFill>
                <a:schemeClr val="bg1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16E41C8-31C2-1C5C-AB3B-4692013BD8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6EBD5-E2A7-9241-9DED-B063A6F246B8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37306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48E371-5D3D-BA76-88F6-83DD9C4805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Schreiner (2015) analysis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A2F874-2D51-55EE-071D-39A6C3525C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Sit/stand/lie verbs (+ run!) (</a:t>
            </a:r>
            <a:r>
              <a:rPr lang="en-US" dirty="0" err="1">
                <a:solidFill>
                  <a:schemeClr val="bg1"/>
                </a:solidFill>
              </a:rPr>
              <a:t>Dowty</a:t>
            </a:r>
            <a:r>
              <a:rPr lang="en-US" dirty="0">
                <a:solidFill>
                  <a:schemeClr val="bg1"/>
                </a:solidFill>
              </a:rPr>
              <a:t> 1979, etc.)</a:t>
            </a:r>
          </a:p>
          <a:p>
            <a:r>
              <a:rPr lang="en-US" dirty="0">
                <a:solidFill>
                  <a:schemeClr val="bg1"/>
                </a:solidFill>
              </a:rPr>
              <a:t>How is she getting here? She’s running (i.e., process) : </a:t>
            </a:r>
          </a:p>
          <a:p>
            <a:pPr marL="617220" lvl="1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✓a’, #</a:t>
            </a:r>
            <a:r>
              <a:rPr lang="en-US" dirty="0" err="1">
                <a:solidFill>
                  <a:schemeClr val="bg1"/>
                </a:solidFill>
              </a:rPr>
              <a:t>na</a:t>
            </a:r>
            <a:r>
              <a:rPr lang="en-US" dirty="0">
                <a:solidFill>
                  <a:schemeClr val="bg1"/>
                </a:solidFill>
              </a:rPr>
              <a:t> (yields ‘she’s on a run’)</a:t>
            </a:r>
          </a:p>
          <a:p>
            <a:r>
              <a:rPr lang="en-US" dirty="0">
                <a:solidFill>
                  <a:schemeClr val="bg1"/>
                </a:solidFill>
              </a:rPr>
              <a:t>The river runs through town : </a:t>
            </a:r>
          </a:p>
          <a:p>
            <a:pPr marL="617220" lvl="1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✓a’ (habitual), #</a:t>
            </a:r>
            <a:r>
              <a:rPr lang="en-US" dirty="0" err="1">
                <a:solidFill>
                  <a:schemeClr val="bg1"/>
                </a:solidFill>
              </a:rPr>
              <a:t>na</a:t>
            </a:r>
            <a:r>
              <a:rPr lang="en-US" dirty="0">
                <a:solidFill>
                  <a:schemeClr val="bg1"/>
                </a:solidFill>
              </a:rPr>
              <a:t> (yields ‘a river is running through town’)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2C49DC5-BF99-4546-C6B8-D67A79092C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6EBD5-E2A7-9241-9DED-B063A6F246B8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89273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633962-6844-F0DB-F0C1-83CEE42BBE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Roy’s account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854DEC-1472-1705-C5AF-1D812AB5FF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Roy (2006/2013): three-way distinction in non-verbal predication </a:t>
            </a:r>
          </a:p>
          <a:p>
            <a:r>
              <a:rPr lang="en-US" b="1" u="sng" dirty="0">
                <a:solidFill>
                  <a:schemeClr val="bg1"/>
                </a:solidFill>
              </a:rPr>
              <a:t>Maximal</a:t>
            </a:r>
            <a:r>
              <a:rPr lang="en-US" dirty="0">
                <a:solidFill>
                  <a:schemeClr val="bg1"/>
                </a:solidFill>
              </a:rPr>
              <a:t> predicates (e.g., French nouns with the indefinite article) define an individual (</a:t>
            </a:r>
            <a:r>
              <a:rPr lang="en-US" dirty="0" err="1">
                <a:solidFill>
                  <a:schemeClr val="bg1"/>
                </a:solidFill>
              </a:rPr>
              <a:t>NumP</a:t>
            </a:r>
            <a:r>
              <a:rPr lang="en-US" dirty="0">
                <a:solidFill>
                  <a:schemeClr val="bg1"/>
                </a:solidFill>
              </a:rPr>
              <a:t>, MAX operator) </a:t>
            </a:r>
          </a:p>
          <a:p>
            <a:r>
              <a:rPr lang="en-US" b="1" u="sng" dirty="0">
                <a:solidFill>
                  <a:schemeClr val="bg1"/>
                </a:solidFill>
              </a:rPr>
              <a:t>Dense</a:t>
            </a:r>
            <a:r>
              <a:rPr lang="en-US" dirty="0">
                <a:solidFill>
                  <a:schemeClr val="bg1"/>
                </a:solidFill>
              </a:rPr>
              <a:t> predicates describe a situation; homogeneous like mass nouns (other structure, e.g. PP)</a:t>
            </a:r>
          </a:p>
          <a:p>
            <a:r>
              <a:rPr lang="en-US" b="1" u="sng" dirty="0">
                <a:solidFill>
                  <a:schemeClr val="bg1"/>
                </a:solidFill>
              </a:rPr>
              <a:t>Non-dense predicates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</a:rPr>
              <a:t>yield characterizing sentences; equivalent of atomic/count nouns (</a:t>
            </a:r>
            <a:r>
              <a:rPr lang="en-US" dirty="0" err="1">
                <a:solidFill>
                  <a:schemeClr val="bg1"/>
                </a:solidFill>
              </a:rPr>
              <a:t>ClassP</a:t>
            </a:r>
            <a:r>
              <a:rPr lang="en-US" dirty="0">
                <a:solidFill>
                  <a:schemeClr val="bg1"/>
                </a:solidFill>
              </a:rPr>
              <a:t>)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7300DA-BD7D-5CF2-51EC-085CAA539A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6EBD5-E2A7-9241-9DED-B063A6F246B8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36643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001DFC-DD37-3395-CBF7-099E16C668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Acknowledgments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D31536-1682-B8E8-C6AB-61893C541E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>
                <a:solidFill>
                  <a:schemeClr val="bg1"/>
                </a:solidFill>
              </a:rPr>
              <a:t>Many thanks to Muriel Fisher, Margaret Stewart, Murdo MacDonald, Anne Frater, Katie </a:t>
            </a:r>
            <a:r>
              <a:rPr lang="en-US" dirty="0" err="1">
                <a:solidFill>
                  <a:schemeClr val="bg1"/>
                </a:solidFill>
              </a:rPr>
              <a:t>MacKinsey</a:t>
            </a:r>
            <a:r>
              <a:rPr lang="en-US" dirty="0">
                <a:solidFill>
                  <a:schemeClr val="bg1"/>
                </a:solidFill>
              </a:rPr>
              <a:t>, Iain MacAulay, and Angela MacKinnon</a:t>
            </a:r>
          </a:p>
          <a:p>
            <a:r>
              <a:rPr lang="en-US" dirty="0">
                <a:solidFill>
                  <a:schemeClr val="bg1"/>
                </a:solidFill>
              </a:rPr>
              <a:t>Work originating in dissertation, Schreiner 2015, Schreiner 2019: Thanks to Andrew Carnie, Heidi Harley, Bridget Copley (CNRS/Université Paris 8), </a:t>
            </a:r>
            <a:r>
              <a:rPr lang="en-US" dirty="0" err="1">
                <a:solidFill>
                  <a:schemeClr val="bg1"/>
                </a:solidFill>
              </a:rPr>
              <a:t>Roumyana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Pancheva</a:t>
            </a:r>
            <a:r>
              <a:rPr lang="en-US" dirty="0">
                <a:solidFill>
                  <a:schemeClr val="bg1"/>
                </a:solidFill>
              </a:rPr>
              <a:t>, Hamida </a:t>
            </a:r>
            <a:r>
              <a:rPr lang="en-US" dirty="0" err="1">
                <a:solidFill>
                  <a:schemeClr val="bg1"/>
                </a:solidFill>
              </a:rPr>
              <a:t>Demirdache</a:t>
            </a:r>
            <a:r>
              <a:rPr lang="en-US" dirty="0">
                <a:solidFill>
                  <a:schemeClr val="bg1"/>
                </a:solidFill>
              </a:rPr>
              <a:t>, Isabelle Roy, an anonymous LSA reviewer, three anonymous Lingua reviewers, and the audience and reviewers at NELS 2018</a:t>
            </a:r>
          </a:p>
          <a:p>
            <a:r>
              <a:rPr lang="en-US" dirty="0">
                <a:solidFill>
                  <a:schemeClr val="bg1"/>
                </a:solidFill>
              </a:rPr>
              <a:t>Research funded in part by a GMU </a:t>
            </a:r>
            <a:r>
              <a:rPr lang="en-US" dirty="0" err="1">
                <a:solidFill>
                  <a:schemeClr val="bg1"/>
                </a:solidFill>
              </a:rPr>
              <a:t>Mathy</a:t>
            </a:r>
            <a:r>
              <a:rPr lang="en-US" dirty="0">
                <a:solidFill>
                  <a:schemeClr val="bg1"/>
                </a:solidFill>
              </a:rPr>
              <a:t> Junior Faculty Awards in the Arts and Humanities. Research also undertaken at the University of Arizona funded in part by the National Science Foundation (#BCS0602768A), and in part by a pre-doctoral grant from the University of Arizona Social and Behavioral Sciences Research Institute; at Wheaton College, MA; and at University of Illinois at Urbana-Champaign.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9669865-0D4C-5FF6-6E0E-982040948C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6EBD5-E2A7-9241-9DED-B063A6F246B8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161490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48E371-5D3D-BA76-88F6-83DD9C4805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Schreiner (2015) analysis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A2F874-2D51-55EE-071D-39A6C3525C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Nominal situation: </a:t>
            </a:r>
            <a:r>
              <a:rPr lang="en-US" i="1" dirty="0" err="1">
                <a:solidFill>
                  <a:schemeClr val="bg1"/>
                </a:solidFill>
              </a:rPr>
              <a:t>tha</a:t>
            </a:r>
            <a:r>
              <a:rPr lang="en-US" dirty="0">
                <a:solidFill>
                  <a:schemeClr val="bg1"/>
                </a:solidFill>
              </a:rPr>
              <a:t> + ‘in’ yields situation-descriptive sentences; these involve </a:t>
            </a:r>
            <a:r>
              <a:rPr lang="en-US" b="1" u="sng" dirty="0">
                <a:solidFill>
                  <a:schemeClr val="bg1"/>
                </a:solidFill>
              </a:rPr>
              <a:t>dense</a:t>
            </a:r>
            <a:r>
              <a:rPr lang="en-US" dirty="0">
                <a:solidFill>
                  <a:schemeClr val="bg1"/>
                </a:solidFill>
              </a:rPr>
              <a:t> predicates in which no gaps obtain (generic/habitual readings arise from an independently motivated generic operator (e.g. Carlson 1989), as argued for by </a:t>
            </a:r>
            <a:r>
              <a:rPr lang="en-US" dirty="0" err="1">
                <a:solidFill>
                  <a:schemeClr val="bg1"/>
                </a:solidFill>
              </a:rPr>
              <a:t>Ramchand</a:t>
            </a:r>
            <a:r>
              <a:rPr lang="en-US" dirty="0">
                <a:solidFill>
                  <a:schemeClr val="bg1"/>
                </a:solidFill>
              </a:rPr>
              <a:t> 1996, Roy)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E25EB8-D46A-3241-E4F3-13ED6D5896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6EBD5-E2A7-9241-9DED-B063A6F246B8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73231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48E371-5D3D-BA76-88F6-83DD9C4805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Schreiner (2015) analysis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A2F874-2D51-55EE-071D-39A6C3525C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Why do we need the preposition to form this kind of nominal predicate?</a:t>
            </a:r>
          </a:p>
          <a:p>
            <a:pPr marL="617220" lvl="1" indent="-342900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chemeClr val="bg1"/>
                </a:solidFill>
              </a:rPr>
              <a:t>Ramchand</a:t>
            </a:r>
            <a:r>
              <a:rPr lang="en-US" dirty="0">
                <a:solidFill>
                  <a:schemeClr val="bg1"/>
                </a:solidFill>
              </a:rPr>
              <a:t> (1996) and </a:t>
            </a:r>
            <a:r>
              <a:rPr lang="en-US" dirty="0" err="1">
                <a:solidFill>
                  <a:schemeClr val="bg1"/>
                </a:solidFill>
              </a:rPr>
              <a:t>Adger</a:t>
            </a:r>
            <a:r>
              <a:rPr lang="en-US" dirty="0">
                <a:solidFill>
                  <a:schemeClr val="bg1"/>
                </a:solidFill>
              </a:rPr>
              <a:t> &amp; </a:t>
            </a:r>
            <a:r>
              <a:rPr lang="en-US" dirty="0" err="1">
                <a:solidFill>
                  <a:schemeClr val="bg1"/>
                </a:solidFill>
              </a:rPr>
              <a:t>Ramchand</a:t>
            </a:r>
            <a:r>
              <a:rPr lang="en-US" dirty="0">
                <a:solidFill>
                  <a:schemeClr val="bg1"/>
                </a:solidFill>
              </a:rPr>
              <a:t> (2003): nominals in Gaelic are always referential; </a:t>
            </a:r>
            <a:r>
              <a:rPr lang="en-US" i="1" dirty="0">
                <a:solidFill>
                  <a:schemeClr val="bg1"/>
                </a:solidFill>
              </a:rPr>
              <a:t>is </a:t>
            </a:r>
            <a:r>
              <a:rPr lang="en-US" dirty="0">
                <a:solidFill>
                  <a:schemeClr val="bg1"/>
                </a:solidFill>
              </a:rPr>
              <a:t>selects for these while </a:t>
            </a:r>
            <a:r>
              <a:rPr lang="en-US" i="1" dirty="0" err="1">
                <a:solidFill>
                  <a:schemeClr val="bg1"/>
                </a:solidFill>
              </a:rPr>
              <a:t>tha</a:t>
            </a:r>
            <a:r>
              <a:rPr lang="en-US" dirty="0">
                <a:solidFill>
                  <a:schemeClr val="bg1"/>
                </a:solidFill>
              </a:rPr>
              <a:t> selects for predicates—so must embed the nominal in P material (which carries an eventuality variable)</a:t>
            </a:r>
          </a:p>
          <a:p>
            <a:pPr marL="617220" lvl="1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Roy—wider set of claims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59D8DA3-398D-5DF6-4D52-9063FA6399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6EBD5-E2A7-9241-9DED-B063A6F246B8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461767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48E371-5D3D-BA76-88F6-83DD9C4805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Schreiner (2015) analysis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A2F874-2D51-55EE-071D-39A6C3525C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Roy: All lexical categories can be predicates; all predicates have eventuality arguments—but lexical categories must be in some functional material</a:t>
            </a:r>
          </a:p>
          <a:p>
            <a:r>
              <a:rPr lang="en-US" dirty="0">
                <a:solidFill>
                  <a:schemeClr val="bg1"/>
                </a:solidFill>
              </a:rPr>
              <a:t>Dense/non-dense distinction parallel to mass/count, but this arises from the functional structure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9FD6EC-AD9A-F1D7-EDE2-21631B330F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6EBD5-E2A7-9241-9DED-B063A6F246B8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985194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48E371-5D3D-BA76-88F6-83DD9C4805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Schreiner (2015) analysis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A2F874-2D51-55EE-071D-39A6C3525C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NumP</a:t>
            </a:r>
            <a:r>
              <a:rPr lang="en-US" dirty="0">
                <a:solidFill>
                  <a:schemeClr val="bg1"/>
                </a:solidFill>
              </a:rPr>
              <a:t>: “maximal” predicates, defining readings</a:t>
            </a:r>
          </a:p>
          <a:p>
            <a:r>
              <a:rPr lang="en-US" dirty="0" err="1">
                <a:solidFill>
                  <a:schemeClr val="bg1"/>
                </a:solidFill>
              </a:rPr>
              <a:t>ClP</a:t>
            </a:r>
            <a:r>
              <a:rPr lang="en-US" dirty="0">
                <a:solidFill>
                  <a:schemeClr val="bg1"/>
                </a:solidFill>
              </a:rPr>
              <a:t>: atomic/count structures, including non-dense predicates—count readings</a:t>
            </a:r>
          </a:p>
          <a:p>
            <a:r>
              <a:rPr lang="en-US" dirty="0">
                <a:solidFill>
                  <a:schemeClr val="bg1"/>
                </a:solidFill>
              </a:rPr>
              <a:t>Otherwise, mass interpretation is the default, including dense interpretations of a predicate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BE83E4-DA40-FFC6-5A65-17E643CDAF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6EBD5-E2A7-9241-9DED-B063A6F246B8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245279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48E371-5D3D-BA76-88F6-83DD9C4805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Schreiner (2015) analysis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A2F874-2D51-55EE-071D-39A6C3525C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Cross-linguistically, Roy’s analysis says that if we want a dense reading of a a nonverbal predicate, we can have a PP, or (for a nominal) a nominal embedded in other structure </a:t>
            </a:r>
          </a:p>
          <a:p>
            <a:r>
              <a:rPr lang="en-US" dirty="0" err="1">
                <a:solidFill>
                  <a:schemeClr val="bg1"/>
                </a:solidFill>
              </a:rPr>
              <a:t>ClP</a:t>
            </a:r>
            <a:r>
              <a:rPr lang="en-US" dirty="0">
                <a:solidFill>
                  <a:schemeClr val="bg1"/>
                </a:solidFill>
              </a:rPr>
              <a:t> will yield non-dense, </a:t>
            </a:r>
            <a:r>
              <a:rPr lang="en-US" dirty="0" err="1">
                <a:solidFill>
                  <a:schemeClr val="bg1"/>
                </a:solidFill>
              </a:rPr>
              <a:t>NumP</a:t>
            </a:r>
            <a:r>
              <a:rPr lang="en-US" dirty="0">
                <a:solidFill>
                  <a:schemeClr val="bg1"/>
                </a:solidFill>
              </a:rPr>
              <a:t> + Max operator will yield maximal predicates.</a:t>
            </a:r>
          </a:p>
          <a:p>
            <a:r>
              <a:rPr lang="en-US" dirty="0">
                <a:solidFill>
                  <a:schemeClr val="bg1"/>
                </a:solidFill>
              </a:rPr>
              <a:t>Roy: Irish, Schreiner: Gaelic—embed in PP for dense predicate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953E41-07D5-1E7B-9508-19685C6907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6EBD5-E2A7-9241-9DED-B063A6F246B8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377380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D7DD8518-4289-43CE-9E36-8E7E0D7DDF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E48E371-5D3D-BA76-88F6-83DD9C4805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4897" y="762001"/>
            <a:ext cx="4991103" cy="1141004"/>
          </a:xfrm>
        </p:spPr>
        <p:txBody>
          <a:bodyPr>
            <a:normAutofit/>
          </a:bodyPr>
          <a:lstStyle/>
          <a:p>
            <a:r>
              <a:rPr lang="en-US"/>
              <a:t>Schreiner (2015) analysis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BC6F718-6705-0752-9007-C4821E3F5B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4897" y="2286000"/>
            <a:ext cx="4991103" cy="3809999"/>
          </a:xfrm>
        </p:spPr>
        <p:txBody>
          <a:bodyPr>
            <a:normAutofit/>
          </a:bodyPr>
          <a:lstStyle/>
          <a:p>
            <a:r>
              <a:rPr lang="en-US" dirty="0" err="1"/>
              <a:t>AspP</a:t>
            </a:r>
            <a:r>
              <a:rPr lang="en-US" dirty="0"/>
              <a:t> is projected in all sentences other than those with </a:t>
            </a:r>
            <a:r>
              <a:rPr lang="en-US" i="1" dirty="0"/>
              <a:t>is</a:t>
            </a:r>
            <a:r>
              <a:rPr lang="en-US" dirty="0"/>
              <a:t>; here Asp is null but still binds the eventuality argument etc.</a:t>
            </a:r>
          </a:p>
          <a:p>
            <a:r>
              <a:rPr lang="en-US" dirty="0"/>
              <a:t>[[</a:t>
            </a:r>
            <a:r>
              <a:rPr lang="en-US" dirty="0" err="1"/>
              <a:t>Ø</a:t>
            </a:r>
            <a:r>
              <a:rPr lang="en-US" dirty="0"/>
              <a:t>]] = </a:t>
            </a:r>
            <a:r>
              <a:rPr lang="el-GR" dirty="0"/>
              <a:t>λ</a:t>
            </a:r>
            <a:r>
              <a:rPr lang="en-US" dirty="0"/>
              <a:t>P.</a:t>
            </a:r>
            <a:r>
              <a:rPr lang="el-GR" dirty="0"/>
              <a:t>λ</a:t>
            </a:r>
            <a:r>
              <a:rPr lang="en-US" dirty="0" err="1"/>
              <a:t>t.∃e</a:t>
            </a:r>
            <a:r>
              <a:rPr lang="en-US" dirty="0"/>
              <a:t>: [t = t(e) &amp; P(e)] </a:t>
            </a:r>
          </a:p>
          <a:p>
            <a:r>
              <a:rPr lang="en-US" dirty="0"/>
              <a:t>(Harley 2014-style </a:t>
            </a:r>
            <a:r>
              <a:rPr lang="en-US" sz="2400" dirty="0">
                <a:effectLst/>
                <a:latin typeface="AdvTT2876772e+22"/>
              </a:rPr>
              <a:t>√</a:t>
            </a:r>
            <a:r>
              <a:rPr lang="en-US" dirty="0"/>
              <a:t>P)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Content Placeholder 3" descr="Diagram&#10;&#10;Description automatically generated">
            <a:extLst>
              <a:ext uri="{FF2B5EF4-FFF2-40B4-BE49-F238E27FC236}">
                <a16:creationId xmlns:a16="http://schemas.microsoft.com/office/drawing/2014/main" id="{5B88A862-20E0-5273-0969-E93FE1A326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1" y="1025862"/>
            <a:ext cx="4577976" cy="4806275"/>
          </a:xfrm>
          <a:prstGeom prst="rect">
            <a:avLst/>
          </a:prstGeom>
        </p:spPr>
      </p:pic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AF092BE-42B1-4B84-A2A9-08FF7DEDDC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6EBD5-E2A7-9241-9DED-B063A6F246B8}" type="slidenum">
              <a:rPr lang="en-US" smtClean="0"/>
              <a:pPr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072797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48E371-5D3D-BA76-88F6-83DD9C4805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Schreiner (2015) analysis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A2F874-2D51-55EE-071D-39A6C3525C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Ok, so what about the sit/stand/lie verbs?</a:t>
            </a:r>
          </a:p>
          <a:p>
            <a:r>
              <a:rPr lang="en-US" dirty="0">
                <a:solidFill>
                  <a:schemeClr val="bg1"/>
                </a:solidFill>
              </a:rPr>
              <a:t>These “verbal nouns” are nominal, subject to the same predication strategy as their more obviously nominal counterparts</a:t>
            </a:r>
          </a:p>
          <a:p>
            <a:r>
              <a:rPr lang="en-US" dirty="0">
                <a:solidFill>
                  <a:schemeClr val="bg1"/>
                </a:solidFill>
              </a:rPr>
              <a:t>The roots that participate in the construction do so because they are tagged for having a particular kind of meaning in nonverbal environments—importantly, a kind of meaning that is uninterpretable in anything but a dense predicate.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1F6B60-C002-E0D9-4EDB-81B4BFAB66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6EBD5-E2A7-9241-9DED-B063A6F246B8}" type="slidenum">
              <a:rPr lang="en-US" smtClean="0"/>
              <a:pPr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515088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D7DD8518-4289-43CE-9E36-8E7E0D7DDF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E48E371-5D3D-BA76-88F6-83DD9C4805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4897" y="762001"/>
            <a:ext cx="4991103" cy="1141004"/>
          </a:xfrm>
        </p:spPr>
        <p:txBody>
          <a:bodyPr>
            <a:normAutofit/>
          </a:bodyPr>
          <a:lstStyle/>
          <a:p>
            <a:r>
              <a:rPr lang="en-US"/>
              <a:t>Schreiner (2015) analysis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A2F874-2D51-55EE-071D-39A6C3525C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4897" y="2286000"/>
            <a:ext cx="4991103" cy="3809999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First of all, what’s with the subject-agreeing genitive inflection on the preposition?</a:t>
            </a:r>
          </a:p>
          <a:p>
            <a:r>
              <a:rPr lang="en-US" dirty="0"/>
              <a:t>Maybe akin to the possession in ‘in her childhood’</a:t>
            </a:r>
          </a:p>
          <a:p>
            <a:r>
              <a:rPr lang="en-US" dirty="0"/>
              <a:t>Part of a possessive structure—inside </a:t>
            </a:r>
            <a:r>
              <a:rPr lang="en-US" dirty="0" err="1"/>
              <a:t>PossP</a:t>
            </a:r>
            <a:r>
              <a:rPr lang="en-US" dirty="0"/>
              <a:t>, merged with </a:t>
            </a:r>
            <a:r>
              <a:rPr lang="en-US" dirty="0" err="1"/>
              <a:t>nP</a:t>
            </a:r>
            <a:r>
              <a:rPr lang="en-US" dirty="0"/>
              <a:t> before the rest of the structure (pronoun starts in </a:t>
            </a:r>
            <a:r>
              <a:rPr lang="en-US" dirty="0" err="1"/>
              <a:t>Spec,PossP</a:t>
            </a:r>
            <a:r>
              <a:rPr lang="en-US" dirty="0"/>
              <a:t> and raises to </a:t>
            </a:r>
            <a:r>
              <a:rPr lang="en-US" dirty="0" err="1"/>
              <a:t>Spec,DP</a:t>
            </a:r>
            <a:r>
              <a:rPr lang="en-US" dirty="0"/>
              <a:t> to check genitive</a:t>
            </a:r>
          </a:p>
        </p:txBody>
      </p:sp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71CE1C76-3E41-1167-7F9F-CF58176F89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1" y="849858"/>
            <a:ext cx="4577976" cy="5158283"/>
          </a:xfrm>
          <a:prstGeom prst="rect">
            <a:avLst/>
          </a:prstGeom>
        </p:spPr>
      </p:pic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3608B3D8-1B95-5487-9DBB-601E7F1768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6EBD5-E2A7-9241-9DED-B063A6F246B8}" type="slidenum">
              <a:rPr lang="en-US" smtClean="0"/>
              <a:pPr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457617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D7DD8518-4289-43CE-9E36-8E7E0D7DDF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E48E371-5D3D-BA76-88F6-83DD9C4805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4897" y="762001"/>
            <a:ext cx="4991103" cy="1141004"/>
          </a:xfrm>
        </p:spPr>
        <p:txBody>
          <a:bodyPr>
            <a:normAutofit/>
          </a:bodyPr>
          <a:lstStyle/>
          <a:p>
            <a:r>
              <a:rPr lang="en-US"/>
              <a:t>Schreiner (2015) analysis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A2F874-2D51-55EE-071D-39A6C3525C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4897" y="2286000"/>
            <a:ext cx="4991103" cy="3809999"/>
          </a:xfrm>
        </p:spPr>
        <p:txBody>
          <a:bodyPr>
            <a:normAutofit/>
          </a:bodyPr>
          <a:lstStyle/>
          <a:p>
            <a:r>
              <a:rPr lang="en-US"/>
              <a:t>A special nominalizer (instantiation of </a:t>
            </a:r>
            <a:r>
              <a:rPr lang="en-US" i="1"/>
              <a:t>n</a:t>
            </a:r>
            <a:r>
              <a:rPr lang="en-US"/>
              <a:t>) (explains why we don’t see the pronoun in adjectival or verbal preds)</a:t>
            </a:r>
          </a:p>
          <a:p>
            <a:r>
              <a:rPr lang="en-US"/>
              <a:t>Perhaps dense nominal preds result from an </a:t>
            </a:r>
            <a:r>
              <a:rPr lang="en-US" i="1" err="1"/>
              <a:t>n</a:t>
            </a:r>
            <a:r>
              <a:rPr lang="en-US" err="1"/>
              <a:t>P</a:t>
            </a:r>
            <a:r>
              <a:rPr lang="en-US"/>
              <a:t> headed by this particular kind of </a:t>
            </a:r>
            <a:r>
              <a:rPr lang="en-US" i="1"/>
              <a:t>n</a:t>
            </a:r>
            <a:r>
              <a:rPr lang="en-US"/>
              <a:t>—required merge with </a:t>
            </a:r>
            <a:r>
              <a:rPr lang="en-US" err="1"/>
              <a:t>Poss</a:t>
            </a:r>
            <a:endParaRPr lang="en-US"/>
          </a:p>
          <a:p>
            <a:r>
              <a:rPr lang="en-US"/>
              <a:t>(Default nominalizer only merges with </a:t>
            </a:r>
            <a:r>
              <a:rPr lang="en-US" err="1"/>
              <a:t>Poss</a:t>
            </a:r>
            <a:r>
              <a:rPr lang="en-US"/>
              <a:t> when dictated by semantics)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B50DDF0-57BD-E13B-6BA0-5248B4C074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1" y="1420413"/>
            <a:ext cx="4577976" cy="4017174"/>
          </a:xfrm>
          <a:prstGeom prst="rect">
            <a:avLst/>
          </a:prstGeom>
        </p:spPr>
      </p:pic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3E59D7C0-4141-12CE-873D-263513DBAE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6EBD5-E2A7-9241-9DED-B063A6F246B8}" type="slidenum">
              <a:rPr lang="en-US" smtClean="0"/>
              <a:pPr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99252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48E371-5D3D-BA76-88F6-83DD9C4805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4897" y="762001"/>
            <a:ext cx="4991103" cy="1141004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Schreiner (2015) analysis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A2F874-2D51-55EE-071D-39A6C3525C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4897" y="2286000"/>
            <a:ext cx="10325103" cy="3809999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So why this set of roots? We need:</a:t>
            </a:r>
          </a:p>
          <a:p>
            <a:pPr marL="617220" lvl="1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(1) The semantics of the roots and their resulting possible interpretations</a:t>
            </a:r>
          </a:p>
          <a:p>
            <a:pPr marL="617220" lvl="1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(2) Interpretation instructions that can link different interpretations to different morphosyntactic environments</a:t>
            </a:r>
          </a:p>
          <a:p>
            <a:pPr marL="617220" lvl="1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(3) An interpretability claim about homogeneity and density in these particular predicates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35B4281-73F9-DFEA-8492-E4225159CB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6EBD5-E2A7-9241-9DED-B063A6F246B8}" type="slidenum">
              <a:rPr lang="en-US" smtClean="0"/>
              <a:pPr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60004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4E9F8B3-8282-4A93-BBF8-3342538A70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C774EA6-7D54-28CC-4250-39D1353A29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9566" y="1045445"/>
            <a:ext cx="9238434" cy="857559"/>
          </a:xfrm>
        </p:spPr>
        <p:txBody>
          <a:bodyPr>
            <a:normAutofit/>
          </a:bodyPr>
          <a:lstStyle/>
          <a:p>
            <a:r>
              <a:rPr lang="en-US" dirty="0"/>
              <a:t>Roadmap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8EFA797-975B-41D8-BC96-56CDC2CFA3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524000" y="2286000"/>
            <a:ext cx="97115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4D2BC6-03D5-994C-800D-4ED5D15302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9566" y="2729554"/>
            <a:ext cx="8476434" cy="3359621"/>
          </a:xfrm>
        </p:spPr>
        <p:txBody>
          <a:bodyPr>
            <a:normAutofit/>
          </a:bodyPr>
          <a:lstStyle/>
          <a:p>
            <a:r>
              <a:rPr lang="en-US" dirty="0"/>
              <a:t>Scottish Gaelic, variation, and methods</a:t>
            </a:r>
          </a:p>
          <a:p>
            <a:r>
              <a:rPr lang="en-US" dirty="0"/>
              <a:t>Nominal predication in Gaelic: ‘dense’ predicates need structure</a:t>
            </a:r>
          </a:p>
          <a:p>
            <a:r>
              <a:rPr lang="en-US" dirty="0"/>
              <a:t>Analysis</a:t>
            </a:r>
          </a:p>
          <a:p>
            <a:r>
              <a:rPr lang="en-US" dirty="0"/>
              <a:t>Bonus: “span” nominals in Gaelic</a:t>
            </a:r>
          </a:p>
          <a:p>
            <a:r>
              <a:rPr lang="en-US" dirty="0"/>
              <a:t>Connections and implications</a:t>
            </a:r>
          </a:p>
          <a:p>
            <a:r>
              <a:rPr lang="en-US" dirty="0"/>
              <a:t>Outstanding questions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EE61EB0-D674-8553-437E-9DD28CDF1A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6EBD5-E2A7-9241-9DED-B063A6F246B8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59738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48E371-5D3D-BA76-88F6-83DD9C4805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4897" y="762001"/>
            <a:ext cx="4991103" cy="1141004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Schreiner (2015) analysis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A2F874-2D51-55EE-071D-39A6C3525C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4897" y="2286000"/>
            <a:ext cx="10325103" cy="3809999"/>
          </a:xfrm>
        </p:spPr>
        <p:txBody>
          <a:bodyPr>
            <a:normAutofit lnSpcReduction="10000"/>
          </a:bodyPr>
          <a:lstStyle/>
          <a:p>
            <a:r>
              <a:rPr lang="en-US" dirty="0">
                <a:solidFill>
                  <a:schemeClr val="bg1"/>
                </a:solidFill>
              </a:rPr>
              <a:t>“verb-y” roots indexed (e.g. Pfau 2000, 2009; </a:t>
            </a:r>
            <a:r>
              <a:rPr lang="en-US" dirty="0" err="1">
                <a:solidFill>
                  <a:schemeClr val="bg1"/>
                </a:solidFill>
              </a:rPr>
              <a:t>Acquaviva</a:t>
            </a:r>
            <a:r>
              <a:rPr lang="en-US" dirty="0">
                <a:solidFill>
                  <a:schemeClr val="bg1"/>
                </a:solidFill>
              </a:rPr>
              <a:t> 2008; Harley 2014); ‘tagged’ with features for body/mind, posture; homogeneous in non-verbal environments</a:t>
            </a:r>
          </a:p>
          <a:p>
            <a:r>
              <a:rPr lang="en-US" dirty="0">
                <a:solidFill>
                  <a:schemeClr val="bg1"/>
                </a:solidFill>
              </a:rPr>
              <a:t>√135 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↔ </a:t>
            </a:r>
            <a:r>
              <a:rPr lang="en-US" dirty="0">
                <a:solidFill>
                  <a:schemeClr val="bg1"/>
                </a:solidFill>
              </a:rPr>
              <a:t>[+body] &amp; [+posture] &amp; </a:t>
            </a: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															posture(‘‘sit’’) &amp;</a:t>
            </a: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															HOM(‘‘sit’’) / [n/adj[__]√]</a:t>
            </a: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(In a verbal environment, can get either homogeneous (‘sat for 5 hours’) or non (‘sat down quickly’) interpretations)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9A1AE6-D2C1-8565-A241-415C77C636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6EBD5-E2A7-9241-9DED-B063A6F246B8}" type="slidenum">
              <a:rPr lang="en-US" smtClean="0"/>
              <a:pPr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96197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48E371-5D3D-BA76-88F6-83DD9C4805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4897" y="762001"/>
            <a:ext cx="4991103" cy="1141004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Schreiner (2015) analysis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A2F874-2D51-55EE-071D-39A6C3525C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4897" y="2286000"/>
            <a:ext cx="10325103" cy="3809999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“noun-y” roots</a:t>
            </a:r>
          </a:p>
          <a:p>
            <a:r>
              <a:rPr lang="en-US" dirty="0">
                <a:solidFill>
                  <a:schemeClr val="bg1"/>
                </a:solidFill>
              </a:rPr>
              <a:t>√277 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↔</a:t>
            </a:r>
            <a:r>
              <a:rPr lang="en-US" dirty="0">
                <a:solidFill>
                  <a:schemeClr val="bg1"/>
                </a:solidFill>
              </a:rPr>
              <a:t> [+human] &amp; [+occupation] &amp; 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												occupation(‘‘doctor’’) &amp;</a:t>
            </a: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															HET(‘‘doctor’’) / [v[__]√]</a:t>
            </a:r>
          </a:p>
          <a:p>
            <a:r>
              <a:rPr lang="en-US" dirty="0">
                <a:solidFill>
                  <a:schemeClr val="bg1"/>
                </a:solidFill>
              </a:rPr>
              <a:t>So e.g. ‘plumber-</a:t>
            </a:r>
            <a:r>
              <a:rPr lang="en-US" dirty="0" err="1">
                <a:solidFill>
                  <a:schemeClr val="bg1"/>
                </a:solidFill>
              </a:rPr>
              <a:t>ing</a:t>
            </a:r>
            <a:r>
              <a:rPr lang="en-US" dirty="0">
                <a:solidFill>
                  <a:schemeClr val="bg1"/>
                </a:solidFill>
              </a:rPr>
              <a:t>’ means ‘doing plumber-</a:t>
            </a:r>
            <a:r>
              <a:rPr lang="en-US" dirty="0" err="1">
                <a:solidFill>
                  <a:schemeClr val="bg1"/>
                </a:solidFill>
              </a:rPr>
              <a:t>ing</a:t>
            </a:r>
            <a:r>
              <a:rPr lang="en-US" dirty="0">
                <a:solidFill>
                  <a:schemeClr val="bg1"/>
                </a:solidFill>
              </a:rPr>
              <a:t> things’, not ‘having plumber as a profession’ No instructions about homogeneity outside of verbal environment—could get either interpretation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386A03-6CAD-019B-C60F-FEA6EFDEF9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6EBD5-E2A7-9241-9DED-B063A6F246B8}" type="slidenum">
              <a:rPr lang="en-US" smtClean="0"/>
              <a:pPr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583337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48E371-5D3D-BA76-88F6-83DD9C4805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4897" y="762001"/>
            <a:ext cx="4991103" cy="1141004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Schreiner (2015) analysis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A2F874-2D51-55EE-071D-39A6C3525C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4897" y="2286000"/>
            <a:ext cx="10325103" cy="3809999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So for sit/stand/lie “verbs”—</a:t>
            </a:r>
          </a:p>
          <a:p>
            <a:r>
              <a:rPr lang="en-US" dirty="0">
                <a:solidFill>
                  <a:schemeClr val="bg1"/>
                </a:solidFill>
              </a:rPr>
              <a:t>The roots are tagged as homogenous and postural; the only nominal functional material that will yield an interpretable structure for these is the structure that yields dense predicates</a:t>
            </a:r>
          </a:p>
          <a:p>
            <a:r>
              <a:rPr lang="en-US" dirty="0">
                <a:solidFill>
                  <a:schemeClr val="bg1"/>
                </a:solidFill>
              </a:rPr>
              <a:t>A non-dense reading of a homogeneous posture interrupts that posture</a:t>
            </a:r>
          </a:p>
          <a:p>
            <a:r>
              <a:rPr lang="en-US" dirty="0">
                <a:solidFill>
                  <a:schemeClr val="bg1"/>
                </a:solidFill>
              </a:rPr>
              <a:t>So such a root as a nominal is only interpretable in </a:t>
            </a:r>
            <a:r>
              <a:rPr lang="en-US" dirty="0" err="1">
                <a:solidFill>
                  <a:schemeClr val="bg1"/>
                </a:solidFill>
              </a:rPr>
              <a:t>nP</a:t>
            </a:r>
            <a:r>
              <a:rPr lang="en-US" dirty="0">
                <a:solidFill>
                  <a:schemeClr val="bg1"/>
                </a:solidFill>
              </a:rPr>
              <a:t> in a PP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235976-899C-20D4-D1A5-2AF0169E3A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6EBD5-E2A7-9241-9DED-B063A6F246B8}" type="slidenum">
              <a:rPr lang="en-US" smtClean="0"/>
              <a:pPr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888345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B56659-B823-D033-5ECE-41B319D430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Non-dense predication?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63F13A-2833-2DF8-99C1-2808742EED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Ok Sylvia, but is there any evidence of non-dense (“count”) predication?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5890D9F-28E7-D869-566F-D9B9898414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6EBD5-E2A7-9241-9DED-B063A6F246B8}" type="slidenum">
              <a:rPr lang="en-US" smtClean="0"/>
              <a:pPr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749220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A1B3FF-3DE0-A002-15D2-3E1FD7BB2D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Span predicates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3A0AD8-0B15-FC90-AE0E-8C84FA8E22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dirty="0">
              <a:solidFill>
                <a:schemeClr val="bg1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dirty="0">
              <a:solidFill>
                <a:schemeClr val="bg1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dirty="0">
                <a:solidFill>
                  <a:schemeClr val="bg1"/>
                </a:solidFill>
              </a:rPr>
              <a:t>(9)		</a:t>
            </a:r>
            <a:r>
              <a:rPr lang="en-US" dirty="0" err="1">
                <a:solidFill>
                  <a:schemeClr val="bg1"/>
                </a:solidFill>
              </a:rPr>
              <a:t>Tha</a:t>
            </a:r>
            <a:r>
              <a:rPr lang="en-US" dirty="0">
                <a:solidFill>
                  <a:schemeClr val="bg1"/>
                </a:solidFill>
              </a:rPr>
              <a:t>								e/*</a:t>
            </a:r>
            <a:r>
              <a:rPr lang="en-US" dirty="0" err="1">
                <a:solidFill>
                  <a:schemeClr val="bg1"/>
                </a:solidFill>
              </a:rPr>
              <a:t>i</a:t>
            </a:r>
            <a:r>
              <a:rPr lang="en-US" dirty="0">
                <a:solidFill>
                  <a:schemeClr val="bg1"/>
                </a:solidFill>
              </a:rPr>
              <a:t>							</a:t>
            </a:r>
            <a:r>
              <a:rPr lang="en-US" dirty="0" err="1">
                <a:solidFill>
                  <a:schemeClr val="bg1"/>
                </a:solidFill>
              </a:rPr>
              <a:t>bliadhna</a:t>
            </a:r>
            <a:r>
              <a:rPr lang="en-US" dirty="0">
                <a:solidFill>
                  <a:schemeClr val="bg1"/>
                </a:solidFill>
              </a:rPr>
              <a:t>	*(</a:t>
            </a:r>
            <a:r>
              <a:rPr lang="en-US" dirty="0" err="1">
                <a:solidFill>
                  <a:schemeClr val="bg1"/>
                </a:solidFill>
              </a:rPr>
              <a:t>bhon</a:t>
            </a:r>
            <a:r>
              <a:rPr lang="en-US" dirty="0">
                <a:solidFill>
                  <a:schemeClr val="bg1"/>
                </a:solidFill>
              </a:rPr>
              <a:t>		a								</a:t>
            </a:r>
            <a:r>
              <a:rPr lang="en-US" dirty="0" err="1">
                <a:solidFill>
                  <a:schemeClr val="bg1"/>
                </a:solidFill>
              </a:rPr>
              <a:t>bha</a:t>
            </a:r>
            <a:r>
              <a:rPr lang="en-US" dirty="0">
                <a:solidFill>
                  <a:schemeClr val="bg1"/>
                </a:solidFill>
              </a:rPr>
              <a:t>						</a:t>
            </a:r>
            <a:r>
              <a:rPr lang="en-US" dirty="0" err="1">
                <a:solidFill>
                  <a:schemeClr val="bg1"/>
                </a:solidFill>
              </a:rPr>
              <a:t>thu</a:t>
            </a:r>
            <a:r>
              <a:rPr lang="en-US" dirty="0">
                <a:solidFill>
                  <a:schemeClr val="bg1"/>
                </a:solidFill>
              </a:rPr>
              <a:t>		an </a:t>
            </a:r>
            <a:r>
              <a:rPr lang="en-US" dirty="0" err="1">
                <a:solidFill>
                  <a:schemeClr val="bg1"/>
                </a:solidFill>
              </a:rPr>
              <a:t>seo</a:t>
            </a:r>
            <a:r>
              <a:rPr lang="en-US" dirty="0">
                <a:solidFill>
                  <a:schemeClr val="bg1"/>
                </a:solidFill>
              </a:rPr>
              <a:t>)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dirty="0">
                <a:solidFill>
                  <a:schemeClr val="bg1"/>
                </a:solidFill>
              </a:rPr>
              <a:t>					</a:t>
            </a:r>
            <a:r>
              <a:rPr lang="en-US" dirty="0" err="1">
                <a:solidFill>
                  <a:schemeClr val="bg1"/>
                </a:solidFill>
              </a:rPr>
              <a:t>be.PRS</a:t>
            </a:r>
            <a:r>
              <a:rPr lang="en-US" dirty="0">
                <a:solidFill>
                  <a:schemeClr val="bg1"/>
                </a:solidFill>
              </a:rPr>
              <a:t> 		he/she			year(F)			from 				COMP	</a:t>
            </a:r>
            <a:r>
              <a:rPr lang="en-US" dirty="0" err="1">
                <a:solidFill>
                  <a:schemeClr val="bg1"/>
                </a:solidFill>
              </a:rPr>
              <a:t>be.PST</a:t>
            </a:r>
            <a:r>
              <a:rPr lang="en-US" dirty="0">
                <a:solidFill>
                  <a:schemeClr val="bg1"/>
                </a:solidFill>
              </a:rPr>
              <a:t>	you		here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dirty="0">
                <a:solidFill>
                  <a:schemeClr val="bg1"/>
                </a:solidFill>
              </a:rPr>
              <a:t>					‘It is [/has been] a year since you were here’ (S2, Skye)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dirty="0">
              <a:solidFill>
                <a:schemeClr val="bg1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088E65-ABA0-4C9F-9937-A418ED6C0C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6EBD5-E2A7-9241-9DED-B063A6F246B8}" type="slidenum">
              <a:rPr lang="en-US" smtClean="0"/>
              <a:pPr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765111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A1B3FF-3DE0-A002-15D2-3E1FD7BB2D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Span predicates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3A0AD8-0B15-FC90-AE0E-8C84FA8E22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9566" y="2286000"/>
            <a:ext cx="9238434" cy="114300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The structure in question: </a:t>
            </a:r>
          </a:p>
          <a:p>
            <a:r>
              <a:rPr lang="en-US" dirty="0" err="1">
                <a:solidFill>
                  <a:schemeClr val="bg1"/>
                </a:solidFill>
              </a:rPr>
              <a:t>tha</a:t>
            </a:r>
            <a:r>
              <a:rPr lang="en-US" dirty="0">
                <a:solidFill>
                  <a:schemeClr val="bg1"/>
                </a:solidFill>
              </a:rPr>
              <a:t>   +    (e)    +     [distance/time] 			+				[from/since x (to y)]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dirty="0">
              <a:solidFill>
                <a:schemeClr val="bg1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dirty="0">
              <a:solidFill>
                <a:schemeClr val="bg1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dirty="0">
              <a:solidFill>
                <a:schemeClr val="bg1"/>
              </a:solidFill>
            </a:endParaRP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E48AE269-9E66-1FAE-41B2-28C8CA0ECF6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51217431"/>
              </p:ext>
            </p:extLst>
          </p:nvPr>
        </p:nvGraphicFramePr>
        <p:xfrm>
          <a:off x="1859841" y="3447305"/>
          <a:ext cx="8124418" cy="1854200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2119035">
                  <a:extLst>
                    <a:ext uri="{9D8B030D-6E8A-4147-A177-3AD203B41FA5}">
                      <a16:colId xmlns:a16="http://schemas.microsoft.com/office/drawing/2014/main" val="1501643537"/>
                    </a:ext>
                  </a:extLst>
                </a:gridCol>
                <a:gridCol w="1767016">
                  <a:extLst>
                    <a:ext uri="{9D8B030D-6E8A-4147-A177-3AD203B41FA5}">
                      <a16:colId xmlns:a16="http://schemas.microsoft.com/office/drawing/2014/main" val="168881496"/>
                    </a:ext>
                  </a:extLst>
                </a:gridCol>
                <a:gridCol w="1278925">
                  <a:extLst>
                    <a:ext uri="{9D8B030D-6E8A-4147-A177-3AD203B41FA5}">
                      <a16:colId xmlns:a16="http://schemas.microsoft.com/office/drawing/2014/main" val="187996560"/>
                    </a:ext>
                  </a:extLst>
                </a:gridCol>
                <a:gridCol w="1278925">
                  <a:extLst>
                    <a:ext uri="{9D8B030D-6E8A-4147-A177-3AD203B41FA5}">
                      <a16:colId xmlns:a16="http://schemas.microsoft.com/office/drawing/2014/main" val="403027403"/>
                    </a:ext>
                  </a:extLst>
                </a:gridCol>
                <a:gridCol w="1680517">
                  <a:extLst>
                    <a:ext uri="{9D8B030D-6E8A-4147-A177-3AD203B41FA5}">
                      <a16:colId xmlns:a16="http://schemas.microsoft.com/office/drawing/2014/main" val="73753627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Skye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n-US" dirty="0"/>
                        <a:t>Lewis/(Harris/</a:t>
                      </a:r>
                      <a:r>
                        <a:rPr lang="en-US" dirty="0" err="1"/>
                        <a:t>Eriskay</a:t>
                      </a:r>
                      <a:r>
                        <a:rPr lang="en-US" dirty="0"/>
                        <a:t>)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North </a:t>
                      </a:r>
                      <a:r>
                        <a:rPr lang="en-US" dirty="0" err="1"/>
                        <a:t>Uist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8614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time since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tha</a:t>
                      </a:r>
                      <a:r>
                        <a:rPr lang="en-US" dirty="0"/>
                        <a:t> e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r>
                        <a:rPr lang="en-US" dirty="0" err="1"/>
                        <a:t>tha</a:t>
                      </a:r>
                      <a:endParaRPr lang="en-US" dirty="0"/>
                    </a:p>
                  </a:txBody>
                  <a:tcPr>
                    <a:solidFill>
                      <a:schemeClr val="bg2">
                        <a:lumMod val="25000"/>
                        <a:lumOff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tha</a:t>
                      </a:r>
                      <a:endParaRPr lang="en-US" dirty="0"/>
                    </a:p>
                  </a:txBody>
                  <a:tcPr>
                    <a:solidFill>
                      <a:schemeClr val="bg2">
                        <a:lumMod val="25000"/>
                        <a:lumOff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92581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time between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tha</a:t>
                      </a:r>
                      <a:r>
                        <a:rPr lang="en-US" dirty="0"/>
                        <a:t> e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tha</a:t>
                      </a:r>
                      <a:r>
                        <a:rPr lang="en-US" dirty="0"/>
                        <a:t> e*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tha</a:t>
                      </a:r>
                      <a:endParaRPr lang="en-US" dirty="0"/>
                    </a:p>
                  </a:txBody>
                  <a:tcPr>
                    <a:solidFill>
                      <a:schemeClr val="bg2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008342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distance since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tha</a:t>
                      </a:r>
                      <a:r>
                        <a:rPr lang="en-US" dirty="0"/>
                        <a:t> e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r>
                        <a:rPr lang="en-US" dirty="0" err="1"/>
                        <a:t>tha</a:t>
                      </a:r>
                      <a:r>
                        <a:rPr lang="en-US" dirty="0"/>
                        <a:t> (e)</a:t>
                      </a:r>
                    </a:p>
                  </a:txBody>
                  <a:tcPr>
                    <a:solidFill>
                      <a:schemeClr val="bg2">
                        <a:lumMod val="10000"/>
                        <a:lumOff val="9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tha</a:t>
                      </a:r>
                      <a:endParaRPr lang="en-US" dirty="0"/>
                    </a:p>
                  </a:txBody>
                  <a:tcPr>
                    <a:solidFill>
                      <a:schemeClr val="bg2">
                        <a:lumMod val="25000"/>
                        <a:lumOff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0118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distance between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tha</a:t>
                      </a:r>
                      <a:r>
                        <a:rPr lang="en-US" dirty="0"/>
                        <a:t> e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/>
                        <a:t>tha</a:t>
                      </a:r>
                      <a:r>
                        <a:rPr lang="en-US" dirty="0"/>
                        <a:t> (e)</a:t>
                      </a:r>
                    </a:p>
                  </a:txBody>
                  <a:tcPr>
                    <a:solidFill>
                      <a:schemeClr val="bg2">
                        <a:lumMod val="10000"/>
                        <a:lumOff val="9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/>
                        <a:t>tha</a:t>
                      </a:r>
                      <a:endParaRPr lang="en-US" dirty="0"/>
                    </a:p>
                  </a:txBody>
                  <a:tcPr>
                    <a:solidFill>
                      <a:schemeClr val="bg2">
                        <a:lumMod val="25000"/>
                        <a:lumOff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65992557"/>
                  </a:ext>
                </a:extLst>
              </a:tr>
            </a:tbl>
          </a:graphicData>
        </a:graphic>
      </p:graphicFrame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B09D63B-D009-7842-C5B9-3337A10996ED}"/>
              </a:ext>
            </a:extLst>
          </p:cNvPr>
          <p:cNvSpPr txBox="1">
            <a:spLocks/>
          </p:cNvSpPr>
          <p:nvPr/>
        </p:nvSpPr>
        <p:spPr>
          <a:xfrm>
            <a:off x="1859841" y="5361760"/>
            <a:ext cx="4503889" cy="1143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74320" indent="-274320" algn="l" defTabSz="91440" rtl="0" eaLnBrk="1" latinLnBrk="0" hangingPunct="1">
              <a:lnSpc>
                <a:spcPct val="130000"/>
              </a:lnSpc>
              <a:spcBef>
                <a:spcPts val="1000"/>
              </a:spcBef>
              <a:buSzPct val="85000"/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4320" indent="0" algn="l" defTabSz="91440" rtl="0" eaLnBrk="1" latinLnBrk="0" hangingPunct="1">
              <a:lnSpc>
                <a:spcPct val="130000"/>
              </a:lnSpc>
              <a:spcBef>
                <a:spcPts val="500"/>
              </a:spcBef>
              <a:buSzPct val="85000"/>
              <a:buFontTx/>
              <a:buNone/>
              <a:defRPr sz="2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indent="-182880" algn="l" defTabSz="91440" rtl="0" eaLnBrk="1" latinLnBrk="0" hangingPunct="1">
              <a:lnSpc>
                <a:spcPct val="130000"/>
              </a:lnSpc>
              <a:spcBef>
                <a:spcPts val="500"/>
              </a:spcBef>
              <a:buSzPct val="8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66344" indent="0" algn="l" defTabSz="91440" rtl="0" eaLnBrk="1" latinLnBrk="0" hangingPunct="1">
              <a:lnSpc>
                <a:spcPct val="130000"/>
              </a:lnSpc>
              <a:spcBef>
                <a:spcPts val="500"/>
              </a:spcBef>
              <a:buSzPct val="85000"/>
              <a:buFontTx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40080" indent="-182880" algn="l" defTabSz="91440" rtl="0" eaLnBrk="1" latinLnBrk="0" hangingPunct="1">
              <a:lnSpc>
                <a:spcPct val="130000"/>
              </a:lnSpc>
              <a:spcBef>
                <a:spcPts val="500"/>
              </a:spcBef>
              <a:buSzPct val="85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800" dirty="0">
                <a:solidFill>
                  <a:schemeClr val="bg1"/>
                </a:solidFill>
              </a:rPr>
              <a:t>* Shader speaker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A163F4A-93E6-A410-169A-A892CCF53D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6EBD5-E2A7-9241-9DED-B063A6F246B8}" type="slidenum">
              <a:rPr lang="en-US" smtClean="0"/>
              <a:pPr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830503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A1B3FF-3DE0-A002-15D2-3E1FD7BB2D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Span predicates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3A0AD8-0B15-FC90-AE0E-8C84FA8E22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Sentences with </a:t>
            </a:r>
            <a:r>
              <a:rPr lang="en-US" i="1" dirty="0" err="1">
                <a:solidFill>
                  <a:schemeClr val="bg1"/>
                </a:solidFill>
              </a:rPr>
              <a:t>tha</a:t>
            </a:r>
            <a:r>
              <a:rPr lang="en-US" i="1" dirty="0">
                <a:solidFill>
                  <a:schemeClr val="bg1"/>
                </a:solidFill>
              </a:rPr>
              <a:t> + [time] + [since x]</a:t>
            </a:r>
            <a:r>
              <a:rPr lang="en-US" dirty="0">
                <a:solidFill>
                  <a:schemeClr val="bg1"/>
                </a:solidFill>
              </a:rPr>
              <a:t>  look like kind of like prepositional predicates, but...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dirty="0">
                <a:solidFill>
                  <a:schemeClr val="bg1"/>
                </a:solidFill>
              </a:rPr>
              <a:t>(10) </a:t>
            </a:r>
            <a:r>
              <a:rPr lang="en-US" dirty="0" err="1">
                <a:solidFill>
                  <a:schemeClr val="bg1"/>
                </a:solidFill>
              </a:rPr>
              <a:t>Tha</a:t>
            </a:r>
            <a:r>
              <a:rPr lang="en-US" dirty="0">
                <a:solidFill>
                  <a:schemeClr val="bg1"/>
                </a:solidFill>
              </a:rPr>
              <a:t>					</a:t>
            </a:r>
            <a:r>
              <a:rPr lang="en-US" dirty="0" err="1">
                <a:solidFill>
                  <a:schemeClr val="bg1"/>
                </a:solidFill>
              </a:rPr>
              <a:t>mìle</a:t>
            </a:r>
            <a:r>
              <a:rPr lang="en-US" dirty="0">
                <a:solidFill>
                  <a:schemeClr val="bg1"/>
                </a:solidFill>
              </a:rPr>
              <a:t>	[</a:t>
            </a:r>
            <a:r>
              <a:rPr lang="en-US" dirty="0" err="1">
                <a:solidFill>
                  <a:schemeClr val="bg1"/>
                </a:solidFill>
              </a:rPr>
              <a:t>bhon</a:t>
            </a:r>
            <a:r>
              <a:rPr lang="en-US" dirty="0">
                <a:solidFill>
                  <a:schemeClr val="bg1"/>
                </a:solidFill>
              </a:rPr>
              <a:t> 	a </a:t>
            </a:r>
            <a:r>
              <a:rPr lang="en-US" dirty="0" err="1">
                <a:solidFill>
                  <a:schemeClr val="bg1"/>
                </a:solidFill>
              </a:rPr>
              <a:t>seo</a:t>
            </a:r>
            <a:r>
              <a:rPr lang="en-US" dirty="0">
                <a:solidFill>
                  <a:schemeClr val="bg1"/>
                </a:solidFill>
              </a:rPr>
              <a:t>			</a:t>
            </a:r>
            <a:r>
              <a:rPr lang="en-US" dirty="0" err="1">
                <a:solidFill>
                  <a:schemeClr val="bg1"/>
                </a:solidFill>
              </a:rPr>
              <a:t>gu</a:t>
            </a:r>
            <a:r>
              <a:rPr lang="en-US" dirty="0">
                <a:solidFill>
                  <a:schemeClr val="bg1"/>
                </a:solidFill>
              </a:rPr>
              <a:t>		</a:t>
            </a:r>
            <a:r>
              <a:rPr lang="en-US" dirty="0" err="1">
                <a:solidFill>
                  <a:schemeClr val="bg1"/>
                </a:solidFill>
              </a:rPr>
              <a:t>Steòrnabhagh</a:t>
            </a:r>
            <a:r>
              <a:rPr lang="en-US" dirty="0">
                <a:solidFill>
                  <a:schemeClr val="bg1"/>
                </a:solidFill>
              </a:rPr>
              <a:t>]</a:t>
            </a:r>
            <a:r>
              <a:rPr lang="en-US" baseline="-25000" dirty="0">
                <a:solidFill>
                  <a:schemeClr val="bg1"/>
                </a:solidFill>
              </a:rPr>
              <a:t>PP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dirty="0">
                <a:solidFill>
                  <a:schemeClr val="bg1"/>
                </a:solidFill>
              </a:rPr>
              <a:t>						</a:t>
            </a:r>
            <a:r>
              <a:rPr lang="en-US" dirty="0" err="1">
                <a:solidFill>
                  <a:schemeClr val="bg1"/>
                </a:solidFill>
              </a:rPr>
              <a:t>be.PRS</a:t>
            </a:r>
            <a:r>
              <a:rPr lang="en-US" dirty="0">
                <a:solidFill>
                  <a:schemeClr val="bg1"/>
                </a:solidFill>
              </a:rPr>
              <a:t>	mile	from			here				to			Stornoway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dirty="0">
                <a:solidFill>
                  <a:schemeClr val="bg1"/>
                </a:solidFill>
              </a:rPr>
              <a:t>						‘It’s a mile from here to Stornoway’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dirty="0">
                <a:solidFill>
                  <a:schemeClr val="bg1"/>
                </a:solidFill>
              </a:rPr>
              <a:t>						#?‘A mile is from here to Stornoway’</a:t>
            </a: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(We’ll come back to this)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E5C4875-8A6D-CFCA-029E-DF205217F8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6EBD5-E2A7-9241-9DED-B063A6F246B8}" type="slidenum">
              <a:rPr lang="en-US" smtClean="0"/>
              <a:pPr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311101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A1B3FF-3DE0-A002-15D2-3E1FD7BB2D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Span predicates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3A0AD8-0B15-FC90-AE0E-8C84FA8E22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First: </a:t>
            </a:r>
            <a:r>
              <a:rPr lang="en-US" i="1" dirty="0" err="1">
                <a:solidFill>
                  <a:schemeClr val="bg1"/>
                </a:solidFill>
              </a:rPr>
              <a:t>tha</a:t>
            </a:r>
            <a:r>
              <a:rPr lang="en-US" i="1" dirty="0">
                <a:solidFill>
                  <a:schemeClr val="bg1"/>
                </a:solidFill>
              </a:rPr>
              <a:t> e</a:t>
            </a:r>
            <a:r>
              <a:rPr lang="en-US" dirty="0">
                <a:solidFill>
                  <a:schemeClr val="bg1"/>
                </a:solidFill>
              </a:rPr>
              <a:t>, then we’ll come back to the </a:t>
            </a:r>
            <a:r>
              <a:rPr lang="en-US" i="1" dirty="0" err="1">
                <a:solidFill>
                  <a:schemeClr val="bg1"/>
                </a:solidFill>
              </a:rPr>
              <a:t>tha</a:t>
            </a:r>
            <a:r>
              <a:rPr lang="en-US" dirty="0" err="1">
                <a:solidFill>
                  <a:schemeClr val="bg1"/>
                </a:solidFill>
              </a:rPr>
              <a:t>s</a:t>
            </a:r>
            <a:endParaRPr lang="en-US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dirty="0">
                <a:solidFill>
                  <a:schemeClr val="bg1"/>
                </a:solidFill>
              </a:rPr>
              <a:t>(7)		</a:t>
            </a:r>
            <a:r>
              <a:rPr lang="en-US" dirty="0" err="1">
                <a:solidFill>
                  <a:schemeClr val="bg1"/>
                </a:solidFill>
              </a:rPr>
              <a:t>Tha</a:t>
            </a:r>
            <a:r>
              <a:rPr lang="en-US" dirty="0">
                <a:solidFill>
                  <a:schemeClr val="bg1"/>
                </a:solidFill>
              </a:rPr>
              <a:t>								e/*</a:t>
            </a:r>
            <a:r>
              <a:rPr lang="en-US" dirty="0" err="1">
                <a:solidFill>
                  <a:schemeClr val="bg1"/>
                </a:solidFill>
              </a:rPr>
              <a:t>i</a:t>
            </a:r>
            <a:r>
              <a:rPr lang="en-US" dirty="0">
                <a:solidFill>
                  <a:schemeClr val="bg1"/>
                </a:solidFill>
              </a:rPr>
              <a:t>							</a:t>
            </a:r>
            <a:r>
              <a:rPr lang="en-US" dirty="0" err="1">
                <a:solidFill>
                  <a:schemeClr val="bg1"/>
                </a:solidFill>
              </a:rPr>
              <a:t>bliadhna</a:t>
            </a:r>
            <a:r>
              <a:rPr lang="en-US" dirty="0">
                <a:solidFill>
                  <a:schemeClr val="bg1"/>
                </a:solidFill>
              </a:rPr>
              <a:t>	*(</a:t>
            </a:r>
            <a:r>
              <a:rPr lang="en-US" dirty="0" err="1">
                <a:solidFill>
                  <a:schemeClr val="bg1"/>
                </a:solidFill>
              </a:rPr>
              <a:t>bhon</a:t>
            </a:r>
            <a:r>
              <a:rPr lang="en-US" dirty="0">
                <a:solidFill>
                  <a:schemeClr val="bg1"/>
                </a:solidFill>
              </a:rPr>
              <a:t>		a								</a:t>
            </a:r>
            <a:r>
              <a:rPr lang="en-US" dirty="0" err="1">
                <a:solidFill>
                  <a:schemeClr val="bg1"/>
                </a:solidFill>
              </a:rPr>
              <a:t>bha</a:t>
            </a:r>
            <a:r>
              <a:rPr lang="en-US" dirty="0">
                <a:solidFill>
                  <a:schemeClr val="bg1"/>
                </a:solidFill>
              </a:rPr>
              <a:t>						</a:t>
            </a:r>
            <a:r>
              <a:rPr lang="en-US" dirty="0" err="1">
                <a:solidFill>
                  <a:schemeClr val="bg1"/>
                </a:solidFill>
              </a:rPr>
              <a:t>thu</a:t>
            </a:r>
            <a:r>
              <a:rPr lang="en-US" dirty="0">
                <a:solidFill>
                  <a:schemeClr val="bg1"/>
                </a:solidFill>
              </a:rPr>
              <a:t>		an </a:t>
            </a:r>
            <a:r>
              <a:rPr lang="en-US" dirty="0" err="1">
                <a:solidFill>
                  <a:schemeClr val="bg1"/>
                </a:solidFill>
              </a:rPr>
              <a:t>seo</a:t>
            </a:r>
            <a:r>
              <a:rPr lang="en-US" dirty="0">
                <a:solidFill>
                  <a:schemeClr val="bg1"/>
                </a:solidFill>
              </a:rPr>
              <a:t>)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dirty="0">
                <a:solidFill>
                  <a:schemeClr val="bg1"/>
                </a:solidFill>
              </a:rPr>
              <a:t>					</a:t>
            </a:r>
            <a:r>
              <a:rPr lang="en-US" dirty="0" err="1">
                <a:solidFill>
                  <a:schemeClr val="bg1"/>
                </a:solidFill>
              </a:rPr>
              <a:t>be.PRS</a:t>
            </a:r>
            <a:r>
              <a:rPr lang="en-US" dirty="0">
                <a:solidFill>
                  <a:schemeClr val="bg1"/>
                </a:solidFill>
              </a:rPr>
              <a:t> 		he/she			year(F)			from 				COMP	</a:t>
            </a:r>
            <a:r>
              <a:rPr lang="en-US" dirty="0" err="1">
                <a:solidFill>
                  <a:schemeClr val="bg1"/>
                </a:solidFill>
              </a:rPr>
              <a:t>be.PST</a:t>
            </a:r>
            <a:r>
              <a:rPr lang="en-US" dirty="0">
                <a:solidFill>
                  <a:schemeClr val="bg1"/>
                </a:solidFill>
              </a:rPr>
              <a:t>	you		here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dirty="0">
                <a:solidFill>
                  <a:schemeClr val="bg1"/>
                </a:solidFill>
              </a:rPr>
              <a:t>					‘It is [/has been] a year since you were here’ (S2 Skye)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dirty="0">
              <a:solidFill>
                <a:schemeClr val="bg1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chemeClr val="bg1"/>
                </a:solidFill>
              </a:rPr>
              <a:t>Questions: what is the pronoun? </a:t>
            </a:r>
          </a:p>
          <a:p>
            <a:pPr marL="617220" lvl="1" indent="-3429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Could be an expletive (e.g. expletive pronouns in clefts, </a:t>
            </a:r>
            <a:r>
              <a:rPr lang="en-US" dirty="0" err="1">
                <a:solidFill>
                  <a:schemeClr val="bg1"/>
                </a:solidFill>
              </a:rPr>
              <a:t>Adger</a:t>
            </a:r>
            <a:r>
              <a:rPr lang="en-US" dirty="0">
                <a:solidFill>
                  <a:schemeClr val="bg1"/>
                </a:solidFill>
              </a:rPr>
              <a:t> 2011; though cf. McCloskey 1996)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528C304-94DA-068F-D3DA-A597781841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6EBD5-E2A7-9241-9DED-B063A6F246B8}" type="slidenum">
              <a:rPr lang="en-US" smtClean="0"/>
              <a:pPr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830095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A1B3FF-3DE0-A002-15D2-3E1FD7BB2D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Span predicates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3A0AD8-0B15-FC90-AE0E-8C84FA8E22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>
                <a:solidFill>
                  <a:schemeClr val="bg1"/>
                </a:solidFill>
              </a:rPr>
              <a:t>I argue:</a:t>
            </a:r>
          </a:p>
          <a:p>
            <a:r>
              <a:rPr lang="en-US" dirty="0">
                <a:solidFill>
                  <a:schemeClr val="bg1"/>
                </a:solidFill>
              </a:rPr>
              <a:t>The pronoun is not pleonastic; it refers to the span described by the nominal;</a:t>
            </a:r>
          </a:p>
          <a:p>
            <a:r>
              <a:rPr lang="en-US" dirty="0">
                <a:solidFill>
                  <a:schemeClr val="bg1"/>
                </a:solidFill>
              </a:rPr>
              <a:t>The nominal merges with a null classifier that is semantically compatible with roots that have an interpretation in the context of [SPAN];</a:t>
            </a:r>
          </a:p>
          <a:p>
            <a:r>
              <a:rPr lang="en-US" dirty="0">
                <a:solidFill>
                  <a:schemeClr val="bg1"/>
                </a:solidFill>
              </a:rPr>
              <a:t>These sentences involve a type of nominal predicate not otherwise found in the language (corresponding to Roy’s “non-dense” or “characterizing” predicates)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57BA556-9306-3374-272D-F23E437BBA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6EBD5-E2A7-9241-9DED-B063A6F246B8}" type="slidenum">
              <a:rPr lang="en-US" smtClean="0"/>
              <a:pPr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730162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A1B3FF-3DE0-A002-15D2-3E1FD7BB2D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More data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3A0AD8-0B15-FC90-AE0E-8C84FA8E22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dirty="0">
                <a:solidFill>
                  <a:schemeClr val="bg1"/>
                </a:solidFill>
              </a:rPr>
              <a:t>(11)		</a:t>
            </a:r>
            <a:r>
              <a:rPr lang="en-US" dirty="0" err="1">
                <a:solidFill>
                  <a:schemeClr val="bg1"/>
                </a:solidFill>
              </a:rPr>
              <a:t>Tha</a:t>
            </a:r>
            <a:r>
              <a:rPr lang="en-US" dirty="0">
                <a:solidFill>
                  <a:schemeClr val="bg1"/>
                </a:solidFill>
              </a:rPr>
              <a:t>								e/*</a:t>
            </a:r>
            <a:r>
              <a:rPr lang="en-US" dirty="0" err="1">
                <a:solidFill>
                  <a:schemeClr val="bg1"/>
                </a:solidFill>
              </a:rPr>
              <a:t>i</a:t>
            </a:r>
            <a:r>
              <a:rPr lang="en-US" dirty="0">
                <a:solidFill>
                  <a:schemeClr val="bg1"/>
                </a:solidFill>
              </a:rPr>
              <a:t>									</a:t>
            </a:r>
            <a:r>
              <a:rPr lang="en-US" dirty="0" err="1">
                <a:solidFill>
                  <a:schemeClr val="bg1"/>
                </a:solidFill>
              </a:rPr>
              <a:t>bliadhna</a:t>
            </a:r>
            <a:r>
              <a:rPr lang="en-US" dirty="0">
                <a:solidFill>
                  <a:schemeClr val="bg1"/>
                </a:solidFill>
              </a:rPr>
              <a:t>	*(</a:t>
            </a:r>
            <a:r>
              <a:rPr lang="en-US" dirty="0" err="1">
                <a:solidFill>
                  <a:schemeClr val="bg1"/>
                </a:solidFill>
              </a:rPr>
              <a:t>bhon</a:t>
            </a:r>
            <a:r>
              <a:rPr lang="en-US" dirty="0">
                <a:solidFill>
                  <a:schemeClr val="bg1"/>
                </a:solidFill>
              </a:rPr>
              <a:t>			a							</a:t>
            </a:r>
            <a:r>
              <a:rPr lang="en-US" dirty="0" err="1">
                <a:solidFill>
                  <a:schemeClr val="bg1"/>
                </a:solidFill>
              </a:rPr>
              <a:t>bha</a:t>
            </a:r>
            <a:r>
              <a:rPr lang="en-US" dirty="0">
                <a:solidFill>
                  <a:schemeClr val="bg1"/>
                </a:solidFill>
              </a:rPr>
              <a:t>					</a:t>
            </a:r>
            <a:r>
              <a:rPr lang="en-US" dirty="0" err="1">
                <a:solidFill>
                  <a:schemeClr val="bg1"/>
                </a:solidFill>
              </a:rPr>
              <a:t>thu</a:t>
            </a:r>
            <a:r>
              <a:rPr lang="en-US" dirty="0">
                <a:solidFill>
                  <a:schemeClr val="bg1"/>
                </a:solidFill>
              </a:rPr>
              <a:t>			an </a:t>
            </a:r>
            <a:r>
              <a:rPr lang="en-US" dirty="0" err="1">
                <a:solidFill>
                  <a:schemeClr val="bg1"/>
                </a:solidFill>
              </a:rPr>
              <a:t>seo</a:t>
            </a:r>
            <a:r>
              <a:rPr lang="en-US" dirty="0">
                <a:solidFill>
                  <a:schemeClr val="bg1"/>
                </a:solidFill>
              </a:rPr>
              <a:t>)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dirty="0">
                <a:solidFill>
                  <a:schemeClr val="bg1"/>
                </a:solidFill>
              </a:rPr>
              <a:t>							</a:t>
            </a:r>
            <a:r>
              <a:rPr lang="en-US" dirty="0" err="1">
                <a:solidFill>
                  <a:schemeClr val="bg1"/>
                </a:solidFill>
              </a:rPr>
              <a:t>be.PRS</a:t>
            </a:r>
            <a:r>
              <a:rPr lang="en-US" dirty="0">
                <a:solidFill>
                  <a:schemeClr val="bg1"/>
                </a:solidFill>
              </a:rPr>
              <a:t> 		3SM/3SF			year(F)				from 				COMP	</a:t>
            </a:r>
            <a:r>
              <a:rPr lang="en-US" dirty="0" err="1">
                <a:solidFill>
                  <a:schemeClr val="bg1"/>
                </a:solidFill>
              </a:rPr>
              <a:t>be.PST</a:t>
            </a:r>
            <a:r>
              <a:rPr lang="en-US" dirty="0">
                <a:solidFill>
                  <a:schemeClr val="bg1"/>
                </a:solidFill>
              </a:rPr>
              <a:t>	you		here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dirty="0">
                <a:solidFill>
                  <a:schemeClr val="bg1"/>
                </a:solidFill>
              </a:rPr>
              <a:t>							‘It is [/has been] a year since you were here’ (S2, Skye)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en-US" dirty="0">
              <a:solidFill>
                <a:schemeClr val="bg1"/>
              </a:solidFill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dirty="0">
                <a:solidFill>
                  <a:schemeClr val="bg1"/>
                </a:solidFill>
              </a:rPr>
              <a:t>(12)	 </a:t>
            </a:r>
            <a:r>
              <a:rPr lang="en-US" dirty="0" err="1">
                <a:solidFill>
                  <a:schemeClr val="bg1"/>
                </a:solidFill>
              </a:rPr>
              <a:t>Tha</a:t>
            </a:r>
            <a:r>
              <a:rPr lang="en-US" dirty="0">
                <a:solidFill>
                  <a:schemeClr val="bg1"/>
                </a:solidFill>
              </a:rPr>
              <a:t>						e/*</a:t>
            </a:r>
            <a:r>
              <a:rPr lang="en-US" dirty="0" err="1">
                <a:solidFill>
                  <a:schemeClr val="bg1"/>
                </a:solidFill>
              </a:rPr>
              <a:t>i</a:t>
            </a:r>
            <a:r>
              <a:rPr lang="en-US" dirty="0">
                <a:solidFill>
                  <a:schemeClr val="bg1"/>
                </a:solidFill>
              </a:rPr>
              <a:t>			</a:t>
            </a:r>
            <a:r>
              <a:rPr lang="en-US" dirty="0" err="1">
                <a:solidFill>
                  <a:schemeClr val="bg1"/>
                </a:solidFill>
              </a:rPr>
              <a:t>mìos</a:t>
            </a:r>
            <a:r>
              <a:rPr lang="en-US" dirty="0">
                <a:solidFill>
                  <a:schemeClr val="bg1"/>
                </a:solidFill>
              </a:rPr>
              <a:t>/</a:t>
            </a:r>
            <a:r>
              <a:rPr lang="en-US" dirty="0" err="1">
                <a:solidFill>
                  <a:schemeClr val="bg1"/>
                </a:solidFill>
              </a:rPr>
              <a:t>latha</a:t>
            </a:r>
            <a:r>
              <a:rPr lang="en-US" dirty="0">
                <a:solidFill>
                  <a:schemeClr val="bg1"/>
                </a:solidFill>
              </a:rPr>
              <a:t>/</a:t>
            </a:r>
            <a:r>
              <a:rPr lang="en-US" dirty="0" err="1">
                <a:solidFill>
                  <a:schemeClr val="bg1"/>
                </a:solidFill>
              </a:rPr>
              <a:t>dà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bhliadhna</a:t>
            </a:r>
            <a:r>
              <a:rPr lang="en-US" dirty="0">
                <a:solidFill>
                  <a:schemeClr val="bg1"/>
                </a:solidFill>
              </a:rPr>
              <a:t>	*(</a:t>
            </a:r>
            <a:r>
              <a:rPr lang="en-US" dirty="0" err="1">
                <a:solidFill>
                  <a:schemeClr val="bg1"/>
                </a:solidFill>
              </a:rPr>
              <a:t>bhon</a:t>
            </a:r>
            <a:r>
              <a:rPr lang="en-US" dirty="0">
                <a:solidFill>
                  <a:schemeClr val="bg1"/>
                </a:solidFill>
              </a:rPr>
              <a:t>		a		</a:t>
            </a:r>
            <a:r>
              <a:rPr lang="en-US" dirty="0" err="1">
                <a:solidFill>
                  <a:schemeClr val="bg1"/>
                </a:solidFill>
              </a:rPr>
              <a:t>bha</a:t>
            </a:r>
            <a:r>
              <a:rPr lang="en-US" dirty="0">
                <a:solidFill>
                  <a:schemeClr val="bg1"/>
                </a:solidFill>
              </a:rPr>
              <a:t>					</a:t>
            </a:r>
            <a:r>
              <a:rPr lang="en-US" dirty="0" err="1">
                <a:solidFill>
                  <a:schemeClr val="bg1"/>
                </a:solidFill>
              </a:rPr>
              <a:t>thu</a:t>
            </a:r>
            <a:r>
              <a:rPr lang="en-US" dirty="0">
                <a:solidFill>
                  <a:schemeClr val="bg1"/>
                </a:solidFill>
              </a:rPr>
              <a:t>		an </a:t>
            </a:r>
            <a:r>
              <a:rPr lang="en-US" dirty="0" err="1">
                <a:solidFill>
                  <a:schemeClr val="bg1"/>
                </a:solidFill>
              </a:rPr>
              <a:t>seo</a:t>
            </a:r>
            <a:r>
              <a:rPr lang="en-US" dirty="0">
                <a:solidFill>
                  <a:schemeClr val="bg1"/>
                </a:solidFill>
              </a:rPr>
              <a:t>)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dirty="0">
                <a:solidFill>
                  <a:schemeClr val="bg1"/>
                </a:solidFill>
              </a:rPr>
              <a:t>							</a:t>
            </a:r>
            <a:r>
              <a:rPr lang="en-US" dirty="0" err="1">
                <a:solidFill>
                  <a:schemeClr val="bg1"/>
                </a:solidFill>
              </a:rPr>
              <a:t>be.PRS</a:t>
            </a:r>
            <a:r>
              <a:rPr lang="en-US" dirty="0">
                <a:solidFill>
                  <a:schemeClr val="bg1"/>
                </a:solidFill>
              </a:rPr>
              <a:t>	</a:t>
            </a:r>
            <a:r>
              <a:rPr lang="en-US" i="1" dirty="0">
                <a:solidFill>
                  <a:schemeClr val="bg1"/>
                </a:solidFill>
              </a:rPr>
              <a:t>e</a:t>
            </a:r>
            <a:r>
              <a:rPr lang="en-US" dirty="0">
                <a:solidFill>
                  <a:schemeClr val="bg1"/>
                </a:solidFill>
              </a:rPr>
              <a:t>						month/day/two year								from 		C		</a:t>
            </a:r>
            <a:r>
              <a:rPr lang="en-US" dirty="0" err="1">
                <a:solidFill>
                  <a:schemeClr val="bg1"/>
                </a:solidFill>
              </a:rPr>
              <a:t>be.PST</a:t>
            </a:r>
            <a:r>
              <a:rPr lang="en-US" dirty="0">
                <a:solidFill>
                  <a:schemeClr val="bg1"/>
                </a:solidFill>
              </a:rPr>
              <a:t>	you	here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dirty="0">
                <a:solidFill>
                  <a:schemeClr val="bg1"/>
                </a:solidFill>
              </a:rPr>
              <a:t>							‘It is a month/day/two years since you were here’ (S2, Skye)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en-US" dirty="0">
              <a:solidFill>
                <a:schemeClr val="bg1"/>
              </a:solidFill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dirty="0">
                <a:solidFill>
                  <a:schemeClr val="bg1"/>
                </a:solidFill>
              </a:rPr>
              <a:t>(13)	</a:t>
            </a:r>
            <a:r>
              <a:rPr lang="en-US" dirty="0" err="1">
                <a:solidFill>
                  <a:schemeClr val="bg1"/>
                </a:solidFill>
              </a:rPr>
              <a:t>Tha</a:t>
            </a:r>
            <a:r>
              <a:rPr lang="en-US" dirty="0">
                <a:solidFill>
                  <a:schemeClr val="bg1"/>
                </a:solidFill>
              </a:rPr>
              <a:t>					e/*</a:t>
            </a:r>
            <a:r>
              <a:rPr lang="en-US" dirty="0" err="1">
                <a:solidFill>
                  <a:schemeClr val="bg1"/>
                </a:solidFill>
              </a:rPr>
              <a:t>i</a:t>
            </a:r>
            <a:r>
              <a:rPr lang="en-US" dirty="0">
                <a:solidFill>
                  <a:schemeClr val="bg1"/>
                </a:solidFill>
              </a:rPr>
              <a:t>												</a:t>
            </a:r>
            <a:r>
              <a:rPr lang="en-US" dirty="0" err="1">
                <a:solidFill>
                  <a:schemeClr val="bg1"/>
                </a:solidFill>
              </a:rPr>
              <a:t>seachdainn</a:t>
            </a:r>
            <a:r>
              <a:rPr lang="en-US" dirty="0">
                <a:solidFill>
                  <a:schemeClr val="bg1"/>
                </a:solidFill>
              </a:rPr>
              <a:t>		</a:t>
            </a:r>
            <a:r>
              <a:rPr lang="en-US" dirty="0" err="1">
                <a:solidFill>
                  <a:schemeClr val="bg1"/>
                </a:solidFill>
              </a:rPr>
              <a:t>bhon</a:t>
            </a:r>
            <a:r>
              <a:rPr lang="en-US" dirty="0">
                <a:solidFill>
                  <a:schemeClr val="bg1"/>
                </a:solidFill>
              </a:rPr>
              <a:t>	a		</a:t>
            </a:r>
            <a:r>
              <a:rPr lang="en-US" dirty="0" err="1">
                <a:solidFill>
                  <a:schemeClr val="bg1"/>
                </a:solidFill>
              </a:rPr>
              <a:t>thachair</a:t>
            </a:r>
            <a:r>
              <a:rPr lang="en-US" dirty="0">
                <a:solidFill>
                  <a:schemeClr val="bg1"/>
                </a:solidFill>
              </a:rPr>
              <a:t>						e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dirty="0">
                <a:solidFill>
                  <a:schemeClr val="bg1"/>
                </a:solidFill>
              </a:rPr>
              <a:t>						</a:t>
            </a:r>
            <a:r>
              <a:rPr lang="en-US" dirty="0" err="1">
                <a:solidFill>
                  <a:schemeClr val="bg1"/>
                </a:solidFill>
              </a:rPr>
              <a:t>be.PRS</a:t>
            </a:r>
            <a:r>
              <a:rPr lang="en-US" dirty="0">
                <a:solidFill>
                  <a:schemeClr val="bg1"/>
                </a:solidFill>
              </a:rPr>
              <a:t>	3SGM/3SGF	week(F)						from		C		</a:t>
            </a:r>
            <a:r>
              <a:rPr lang="en-US" dirty="0" err="1">
                <a:solidFill>
                  <a:schemeClr val="bg1"/>
                </a:solidFill>
              </a:rPr>
              <a:t>happen.PST</a:t>
            </a:r>
            <a:r>
              <a:rPr lang="en-US" dirty="0">
                <a:solidFill>
                  <a:schemeClr val="bg1"/>
                </a:solidFill>
              </a:rPr>
              <a:t>	3SGM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dirty="0">
                <a:solidFill>
                  <a:schemeClr val="bg1"/>
                </a:solidFill>
              </a:rPr>
              <a:t>						‘It is a week since it happened’ (S2, Skye)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1B5473-B69E-24AF-AB8B-6FC4F9B46F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6EBD5-E2A7-9241-9DED-B063A6F246B8}" type="slidenum">
              <a:rPr lang="en-US" smtClean="0"/>
              <a:pPr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2330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55" name="Rectangle 2054">
            <a:extLst>
              <a:ext uri="{FF2B5EF4-FFF2-40B4-BE49-F238E27FC236}">
                <a16:creationId xmlns:a16="http://schemas.microsoft.com/office/drawing/2014/main" id="{D7DD8518-4289-43CE-9E36-8E7E0D7DDF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4A1B3FF-3DE0-A002-15D2-3E1FD7BB2D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4897" y="762001"/>
            <a:ext cx="4991103" cy="1141004"/>
          </a:xfrm>
        </p:spPr>
        <p:txBody>
          <a:bodyPr>
            <a:normAutofit/>
          </a:bodyPr>
          <a:lstStyle/>
          <a:p>
            <a:r>
              <a:rPr lang="en-US"/>
              <a:t>Scottish </a:t>
            </a:r>
            <a:r>
              <a:rPr lang="en-US" err="1"/>
              <a:t>gaelic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3A0AD8-0B15-FC90-AE0E-8C84FA8E22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4897" y="2286000"/>
            <a:ext cx="4991103" cy="3809999"/>
          </a:xfrm>
        </p:spPr>
        <p:txBody>
          <a:bodyPr>
            <a:normAutofit/>
          </a:bodyPr>
          <a:lstStyle/>
          <a:p>
            <a:r>
              <a:rPr lang="en-US" dirty="0"/>
              <a:t>Significant revitalization efforts in the past decades; current EGIDS level 2</a:t>
            </a:r>
          </a:p>
          <a:p>
            <a:r>
              <a:rPr lang="en-US" dirty="0"/>
              <a:t>Gaelic-medium education available</a:t>
            </a:r>
          </a:p>
          <a:p>
            <a:r>
              <a:rPr lang="en-US" dirty="0"/>
              <a:t>Generational differences persist</a:t>
            </a:r>
          </a:p>
          <a:p>
            <a:r>
              <a:rPr lang="en-US" dirty="0"/>
              <a:t>Spoken in the highlands and islands; most prevalent in L1 speakers in the islands</a:t>
            </a:r>
          </a:p>
        </p:txBody>
      </p:sp>
      <p:pic>
        <p:nvPicPr>
          <p:cNvPr id="2050" name="Picture 2" descr="Map&#10;&#10;Description automatically generated">
            <a:extLst>
              <a:ext uri="{FF2B5EF4-FFF2-40B4-BE49-F238E27FC236}">
                <a16:creationId xmlns:a16="http://schemas.microsoft.com/office/drawing/2014/main" id="{43AAB589-AF97-B664-8E1D-849FEB2F95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427234" y="762001"/>
            <a:ext cx="3439509" cy="5333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52FC98E-246B-5373-AB13-0879DF4AE78E}"/>
              </a:ext>
            </a:extLst>
          </p:cNvPr>
          <p:cNvSpPr txBox="1"/>
          <p:nvPr/>
        </p:nvSpPr>
        <p:spPr>
          <a:xfrm>
            <a:off x="7466916" y="5988277"/>
            <a:ext cx="36201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0" i="0" dirty="0">
                <a:solidFill>
                  <a:srgbClr val="202122"/>
                </a:solidFill>
                <a:effectLst/>
              </a:rPr>
              <a:t>Source: </a:t>
            </a:r>
            <a:r>
              <a:rPr lang="en-US" sz="800" b="0" i="0" dirty="0">
                <a:solidFill>
                  <a:srgbClr val="202122"/>
                </a:solidFill>
                <a:effectLst/>
                <a:hlinkClick r:id="rId3"/>
              </a:rPr>
              <a:t>Wikipedia</a:t>
            </a:r>
            <a:r>
              <a:rPr lang="en-US" sz="800" b="0" i="0" dirty="0">
                <a:solidFill>
                  <a:srgbClr val="202122"/>
                </a:solidFill>
                <a:effectLst/>
              </a:rPr>
              <a:t> (user </a:t>
            </a:r>
            <a:r>
              <a:rPr lang="en-US" sz="800" b="0" i="0" dirty="0" err="1">
                <a:solidFill>
                  <a:srgbClr val="202122"/>
                </a:solidFill>
                <a:effectLst/>
              </a:rPr>
              <a:t>Kelisi</a:t>
            </a:r>
            <a:r>
              <a:rPr lang="en-US" sz="800" b="0" i="0" dirty="0">
                <a:solidFill>
                  <a:srgbClr val="202122"/>
                </a:solidFill>
                <a:effectLst/>
              </a:rPr>
              <a:t>), shared under </a:t>
            </a:r>
            <a:r>
              <a:rPr lang="en-US" sz="800" b="0" i="0" u="none" strike="noStrike" dirty="0">
                <a:solidFill>
                  <a:srgbClr val="3366BB"/>
                </a:solidFill>
                <a:effectLst/>
                <a:hlinkClick r:id="rId4" tooltip="w:en:Creative Commons"/>
              </a:rPr>
              <a:t>Creative Commons</a:t>
            </a:r>
            <a:r>
              <a:rPr lang="en-US" sz="800" b="0" i="0" dirty="0">
                <a:solidFill>
                  <a:srgbClr val="202122"/>
                </a:solidFill>
                <a:effectLst/>
              </a:rPr>
              <a:t> </a:t>
            </a:r>
            <a:r>
              <a:rPr lang="en-US" sz="800" b="0" i="0" u="none" strike="noStrike" dirty="0">
                <a:solidFill>
                  <a:srgbClr val="3366BB"/>
                </a:solidFill>
                <a:effectLst/>
                <a:hlinkClick r:id="rId5"/>
              </a:rPr>
              <a:t>Attribution-Share Alike 3.0 Unported</a:t>
            </a:r>
            <a:endParaRPr lang="en-US" sz="800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9D7C8BE-7D8C-225F-7DAE-E2010AC5DB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6EBD5-E2A7-9241-9DED-B063A6F246B8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546122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A1B3FF-3DE0-A002-15D2-3E1FD7BB2D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More data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3A0AD8-0B15-FC90-AE0E-8C84FA8E22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endParaRPr lang="en-US" dirty="0">
              <a:solidFill>
                <a:schemeClr val="bg1"/>
              </a:solidFill>
            </a:endParaRP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dirty="0">
                <a:solidFill>
                  <a:schemeClr val="bg1"/>
                </a:solidFill>
              </a:rPr>
              <a:t>(14)	</a:t>
            </a:r>
            <a:r>
              <a:rPr lang="en-US" dirty="0" err="1">
                <a:solidFill>
                  <a:schemeClr val="bg1"/>
                </a:solidFill>
              </a:rPr>
              <a:t>Tha</a:t>
            </a:r>
            <a:r>
              <a:rPr lang="en-US" dirty="0">
                <a:solidFill>
                  <a:schemeClr val="bg1"/>
                </a:solidFill>
              </a:rPr>
              <a:t>						e		</a:t>
            </a:r>
            <a:r>
              <a:rPr lang="en-US" dirty="0" err="1">
                <a:solidFill>
                  <a:schemeClr val="bg1"/>
                </a:solidFill>
              </a:rPr>
              <a:t>dà</a:t>
            </a:r>
            <a:r>
              <a:rPr lang="en-US" dirty="0">
                <a:solidFill>
                  <a:schemeClr val="bg1"/>
                </a:solidFill>
              </a:rPr>
              <a:t>		</a:t>
            </a:r>
            <a:r>
              <a:rPr lang="en-US" dirty="0" err="1">
                <a:solidFill>
                  <a:schemeClr val="bg1"/>
                </a:solidFill>
              </a:rPr>
              <a:t>mhìle</a:t>
            </a:r>
            <a:r>
              <a:rPr lang="en-US" dirty="0">
                <a:solidFill>
                  <a:schemeClr val="bg1"/>
                </a:solidFill>
              </a:rPr>
              <a:t>		*(</a:t>
            </a:r>
            <a:r>
              <a:rPr lang="en-US" dirty="0" err="1">
                <a:solidFill>
                  <a:schemeClr val="bg1"/>
                </a:solidFill>
              </a:rPr>
              <a:t>bho</a:t>
            </a:r>
            <a:r>
              <a:rPr lang="en-US" dirty="0">
                <a:solidFill>
                  <a:schemeClr val="bg1"/>
                </a:solidFill>
              </a:rPr>
              <a:t>		</a:t>
            </a:r>
            <a:r>
              <a:rPr lang="en-US" dirty="0" err="1">
                <a:solidFill>
                  <a:schemeClr val="bg1"/>
                </a:solidFill>
              </a:rPr>
              <a:t>seo</a:t>
            </a:r>
            <a:r>
              <a:rPr lang="en-US" dirty="0">
                <a:solidFill>
                  <a:schemeClr val="bg1"/>
                </a:solidFill>
              </a:rPr>
              <a:t>			</a:t>
            </a:r>
            <a:r>
              <a:rPr lang="en-US" dirty="0" err="1">
                <a:solidFill>
                  <a:schemeClr val="bg1"/>
                </a:solidFill>
              </a:rPr>
              <a:t>gus</a:t>
            </a:r>
            <a:r>
              <a:rPr lang="en-US" dirty="0">
                <a:solidFill>
                  <a:schemeClr val="bg1"/>
                </a:solidFill>
              </a:rPr>
              <a:t> 	an		</a:t>
            </a:r>
            <a:r>
              <a:rPr lang="en-US" dirty="0" err="1">
                <a:solidFill>
                  <a:schemeClr val="bg1"/>
                </a:solidFill>
              </a:rPr>
              <a:t>aiseag</a:t>
            </a:r>
            <a:r>
              <a:rPr lang="en-US" dirty="0">
                <a:solidFill>
                  <a:schemeClr val="bg1"/>
                </a:solidFill>
              </a:rPr>
              <a:t>)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dirty="0">
                <a:solidFill>
                  <a:schemeClr val="bg1"/>
                </a:solidFill>
              </a:rPr>
              <a:t>						</a:t>
            </a:r>
            <a:r>
              <a:rPr lang="en-US" dirty="0" err="1">
                <a:solidFill>
                  <a:schemeClr val="bg1"/>
                </a:solidFill>
              </a:rPr>
              <a:t>be.PRS</a:t>
            </a:r>
            <a:r>
              <a:rPr lang="en-US" dirty="0">
                <a:solidFill>
                  <a:schemeClr val="bg1"/>
                </a:solidFill>
              </a:rPr>
              <a:t>	</a:t>
            </a:r>
            <a:r>
              <a:rPr lang="en-US" i="1" dirty="0">
                <a:solidFill>
                  <a:schemeClr val="bg1"/>
                </a:solidFill>
              </a:rPr>
              <a:t>e	</a:t>
            </a:r>
            <a:r>
              <a:rPr lang="en-US" dirty="0">
                <a:solidFill>
                  <a:schemeClr val="bg1"/>
                </a:solidFill>
              </a:rPr>
              <a:t>	two	mile					from			here		to				the	ferry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dirty="0">
                <a:solidFill>
                  <a:schemeClr val="bg1"/>
                </a:solidFill>
              </a:rPr>
              <a:t>						‘It is two miles from here to the ferry’ (S2, Skye)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endParaRPr lang="en-US" dirty="0">
              <a:solidFill>
                <a:schemeClr val="bg1"/>
              </a:solidFill>
            </a:endParaRP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dirty="0">
                <a:solidFill>
                  <a:schemeClr val="bg1"/>
                </a:solidFill>
              </a:rPr>
              <a:t>(15)	</a:t>
            </a:r>
            <a:r>
              <a:rPr lang="en-US" dirty="0" err="1">
                <a:solidFill>
                  <a:schemeClr val="bg1"/>
                </a:solidFill>
              </a:rPr>
              <a:t>Tha</a:t>
            </a:r>
            <a:r>
              <a:rPr lang="en-US" dirty="0">
                <a:solidFill>
                  <a:schemeClr val="bg1"/>
                </a:solidFill>
              </a:rPr>
              <a:t>					e		</a:t>
            </a:r>
            <a:r>
              <a:rPr lang="en-US" dirty="0" err="1">
                <a:solidFill>
                  <a:schemeClr val="bg1"/>
                </a:solidFill>
              </a:rPr>
              <a:t>deich</a:t>
            </a:r>
            <a:r>
              <a:rPr lang="en-US" dirty="0">
                <a:solidFill>
                  <a:schemeClr val="bg1"/>
                </a:solidFill>
              </a:rPr>
              <a:t> 	</a:t>
            </a:r>
            <a:r>
              <a:rPr lang="en-US" dirty="0" err="1">
                <a:solidFill>
                  <a:schemeClr val="bg1"/>
                </a:solidFill>
              </a:rPr>
              <a:t>mìle</a:t>
            </a:r>
            <a:r>
              <a:rPr lang="en-US" dirty="0">
                <a:solidFill>
                  <a:schemeClr val="bg1"/>
                </a:solidFill>
              </a:rPr>
              <a:t>	air	</a:t>
            </a:r>
            <a:r>
              <a:rPr lang="en-US" dirty="0" err="1">
                <a:solidFill>
                  <a:schemeClr val="bg1"/>
                </a:solidFill>
              </a:rPr>
              <a:t>fhichead</a:t>
            </a:r>
            <a:r>
              <a:rPr lang="en-US" dirty="0">
                <a:solidFill>
                  <a:schemeClr val="bg1"/>
                </a:solidFill>
              </a:rPr>
              <a:t>	</a:t>
            </a:r>
            <a:r>
              <a:rPr lang="en-US" dirty="0" err="1">
                <a:solidFill>
                  <a:schemeClr val="bg1"/>
                </a:solidFill>
              </a:rPr>
              <a:t>bhon</a:t>
            </a:r>
            <a:r>
              <a:rPr lang="en-US" dirty="0">
                <a:solidFill>
                  <a:schemeClr val="bg1"/>
                </a:solidFill>
              </a:rPr>
              <a:t>		a		</a:t>
            </a:r>
            <a:r>
              <a:rPr lang="en-US" dirty="0" err="1">
                <a:solidFill>
                  <a:schemeClr val="bg1"/>
                </a:solidFill>
              </a:rPr>
              <a:t>thachair</a:t>
            </a:r>
            <a:r>
              <a:rPr lang="en-US" dirty="0">
                <a:solidFill>
                  <a:schemeClr val="bg1"/>
                </a:solidFill>
              </a:rPr>
              <a:t>						sin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dirty="0">
                <a:solidFill>
                  <a:schemeClr val="bg1"/>
                </a:solidFill>
              </a:rPr>
              <a:t>						</a:t>
            </a:r>
            <a:r>
              <a:rPr lang="en-US" dirty="0" err="1">
                <a:solidFill>
                  <a:schemeClr val="bg1"/>
                </a:solidFill>
              </a:rPr>
              <a:t>be.PRS</a:t>
            </a:r>
            <a:r>
              <a:rPr lang="en-US" dirty="0">
                <a:solidFill>
                  <a:schemeClr val="bg1"/>
                </a:solidFill>
              </a:rPr>
              <a:t>	</a:t>
            </a:r>
            <a:r>
              <a:rPr lang="en-US" i="1" dirty="0">
                <a:solidFill>
                  <a:schemeClr val="bg1"/>
                </a:solidFill>
              </a:rPr>
              <a:t>e	</a:t>
            </a:r>
            <a:r>
              <a:rPr lang="en-US" dirty="0">
                <a:solidFill>
                  <a:schemeClr val="bg1"/>
                </a:solidFill>
              </a:rPr>
              <a:t>	ten					mile	on		twenty				from			C		</a:t>
            </a:r>
            <a:r>
              <a:rPr lang="en-US" dirty="0" err="1">
                <a:solidFill>
                  <a:schemeClr val="bg1"/>
                </a:solidFill>
              </a:rPr>
              <a:t>happen.PST</a:t>
            </a:r>
            <a:r>
              <a:rPr lang="en-US" dirty="0">
                <a:solidFill>
                  <a:schemeClr val="bg1"/>
                </a:solidFill>
              </a:rPr>
              <a:t>	that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dirty="0">
                <a:solidFill>
                  <a:schemeClr val="bg1"/>
                </a:solidFill>
              </a:rPr>
              <a:t>						‘It is thirty miles since that happened’ (S2, Skye)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endParaRPr lang="en-US" dirty="0">
              <a:solidFill>
                <a:schemeClr val="bg1"/>
              </a:solidFill>
            </a:endParaRP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dirty="0">
                <a:solidFill>
                  <a:schemeClr val="bg1"/>
                </a:solidFill>
              </a:rPr>
              <a:t>(16)	</a:t>
            </a:r>
            <a:r>
              <a:rPr lang="en-US" dirty="0" err="1">
                <a:solidFill>
                  <a:schemeClr val="bg1"/>
                </a:solidFill>
              </a:rPr>
              <a:t>Tha</a:t>
            </a:r>
            <a:r>
              <a:rPr lang="en-US" dirty="0">
                <a:solidFill>
                  <a:schemeClr val="bg1"/>
                </a:solidFill>
              </a:rPr>
              <a:t>						e				</a:t>
            </a:r>
            <a:r>
              <a:rPr lang="en-US" dirty="0" err="1">
                <a:solidFill>
                  <a:schemeClr val="bg1"/>
                </a:solidFill>
              </a:rPr>
              <a:t>coig</a:t>
            </a:r>
            <a:r>
              <a:rPr lang="en-US" dirty="0">
                <a:solidFill>
                  <a:schemeClr val="bg1"/>
                </a:solidFill>
              </a:rPr>
              <a:t> 			</a:t>
            </a:r>
            <a:r>
              <a:rPr lang="en-US" dirty="0" err="1">
                <a:solidFill>
                  <a:schemeClr val="bg1"/>
                </a:solidFill>
              </a:rPr>
              <a:t>mionaidean</a:t>
            </a:r>
            <a:r>
              <a:rPr lang="en-US" dirty="0">
                <a:solidFill>
                  <a:schemeClr val="bg1"/>
                </a:solidFill>
              </a:rPr>
              <a:t>		</a:t>
            </a:r>
            <a:r>
              <a:rPr lang="en-US" dirty="0" err="1">
                <a:solidFill>
                  <a:schemeClr val="bg1"/>
                </a:solidFill>
              </a:rPr>
              <a:t>bhon</a:t>
            </a:r>
            <a:r>
              <a:rPr lang="en-US" dirty="0">
                <a:solidFill>
                  <a:schemeClr val="bg1"/>
                </a:solidFill>
              </a:rPr>
              <a:t>		a </a:t>
            </a:r>
            <a:r>
              <a:rPr lang="en-US" dirty="0" err="1">
                <a:solidFill>
                  <a:schemeClr val="bg1"/>
                </a:solidFill>
              </a:rPr>
              <a:t>sheo</a:t>
            </a:r>
            <a:r>
              <a:rPr lang="en-US" dirty="0">
                <a:solidFill>
                  <a:schemeClr val="bg1"/>
                </a:solidFill>
              </a:rPr>
              <a:t>		</a:t>
            </a:r>
            <a:r>
              <a:rPr lang="en-US" dirty="0" err="1">
                <a:solidFill>
                  <a:schemeClr val="bg1"/>
                </a:solidFill>
              </a:rPr>
              <a:t>gus</a:t>
            </a:r>
            <a:r>
              <a:rPr lang="en-US" dirty="0">
                <a:solidFill>
                  <a:schemeClr val="bg1"/>
                </a:solidFill>
              </a:rPr>
              <a:t>	a				</a:t>
            </a:r>
            <a:r>
              <a:rPr lang="en-US" dirty="0" err="1">
                <a:solidFill>
                  <a:schemeClr val="bg1"/>
                </a:solidFill>
              </a:rPr>
              <a:t>rubha</a:t>
            </a:r>
            <a:endParaRPr lang="en-US" dirty="0">
              <a:solidFill>
                <a:schemeClr val="bg1"/>
              </a:solidFill>
            </a:endParaRP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dirty="0">
                <a:solidFill>
                  <a:schemeClr val="bg1"/>
                </a:solidFill>
              </a:rPr>
              <a:t>						</a:t>
            </a:r>
            <a:r>
              <a:rPr lang="en-US" dirty="0" err="1">
                <a:solidFill>
                  <a:schemeClr val="bg1"/>
                </a:solidFill>
              </a:rPr>
              <a:t>be.PRS</a:t>
            </a:r>
            <a:r>
              <a:rPr lang="en-US" dirty="0">
                <a:solidFill>
                  <a:schemeClr val="bg1"/>
                </a:solidFill>
              </a:rPr>
              <a:t>		</a:t>
            </a:r>
            <a:r>
              <a:rPr lang="en-US" i="1" dirty="0">
                <a:solidFill>
                  <a:schemeClr val="bg1"/>
                </a:solidFill>
              </a:rPr>
              <a:t>e			</a:t>
            </a:r>
            <a:r>
              <a:rPr lang="en-US" dirty="0">
                <a:solidFill>
                  <a:schemeClr val="bg1"/>
                </a:solidFill>
              </a:rPr>
              <a:t>	five				</a:t>
            </a:r>
            <a:r>
              <a:rPr lang="en-US" dirty="0" err="1">
                <a:solidFill>
                  <a:schemeClr val="bg1"/>
                </a:solidFill>
              </a:rPr>
              <a:t>minute.P</a:t>
            </a:r>
            <a:r>
              <a:rPr lang="en-US" dirty="0">
                <a:solidFill>
                  <a:schemeClr val="bg1"/>
                </a:solidFill>
              </a:rPr>
              <a:t>					from			here				to 			the 	point/headland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dirty="0">
                <a:solidFill>
                  <a:schemeClr val="bg1"/>
                </a:solidFill>
              </a:rPr>
              <a:t>						‘It is five minutes from here to the point’ (S2, Skye)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endParaRPr lang="en-US" dirty="0">
              <a:solidFill>
                <a:schemeClr val="bg1"/>
              </a:solidFill>
            </a:endParaRP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endParaRPr lang="en-US" dirty="0">
              <a:solidFill>
                <a:schemeClr val="bg1"/>
              </a:solidFill>
            </a:endParaRP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endParaRPr lang="en-US" dirty="0">
              <a:solidFill>
                <a:schemeClr val="bg1"/>
              </a:solidFill>
            </a:endParaRP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endParaRPr lang="en-US" dirty="0">
              <a:solidFill>
                <a:schemeClr val="bg1"/>
              </a:solidFill>
            </a:endParaRP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5C297A-0770-B3D1-FFE7-7FBAEBC7AA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6EBD5-E2A7-9241-9DED-B063A6F246B8}" type="slidenum">
              <a:rPr lang="en-US" smtClean="0"/>
              <a:pPr/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901297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FE74B5-4995-1CC1-6651-742B001535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More data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26E40B-6DDF-7D18-65E4-6387DBD1E5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dirty="0">
                <a:solidFill>
                  <a:schemeClr val="bg1"/>
                </a:solidFill>
              </a:rPr>
              <a:t>No definite nominals: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dirty="0">
                <a:solidFill>
                  <a:schemeClr val="bg1"/>
                </a:solidFill>
              </a:rPr>
              <a:t>(17) 	*</a:t>
            </a:r>
            <a:r>
              <a:rPr lang="en-US" dirty="0" err="1">
                <a:solidFill>
                  <a:schemeClr val="bg1"/>
                </a:solidFill>
              </a:rPr>
              <a:t>Tha</a:t>
            </a:r>
            <a:r>
              <a:rPr lang="en-US" dirty="0">
                <a:solidFill>
                  <a:schemeClr val="bg1"/>
                </a:solidFill>
              </a:rPr>
              <a:t>					e		a’			</a:t>
            </a:r>
            <a:r>
              <a:rPr lang="en-US" dirty="0" err="1">
                <a:solidFill>
                  <a:schemeClr val="bg1"/>
                </a:solidFill>
              </a:rPr>
              <a:t>bhliadhna</a:t>
            </a:r>
            <a:r>
              <a:rPr lang="en-US" dirty="0">
                <a:solidFill>
                  <a:schemeClr val="bg1"/>
                </a:solidFill>
              </a:rPr>
              <a:t>	(air	</a:t>
            </a:r>
            <a:r>
              <a:rPr lang="en-US" dirty="0" err="1">
                <a:solidFill>
                  <a:schemeClr val="bg1"/>
                </a:solidFill>
              </a:rPr>
              <a:t>fada</a:t>
            </a:r>
            <a:r>
              <a:rPr lang="en-US" dirty="0">
                <a:solidFill>
                  <a:schemeClr val="bg1"/>
                </a:solidFill>
              </a:rPr>
              <a:t>)	</a:t>
            </a:r>
            <a:r>
              <a:rPr lang="en-US" dirty="0" err="1">
                <a:solidFill>
                  <a:schemeClr val="bg1"/>
                </a:solidFill>
              </a:rPr>
              <a:t>bhon</a:t>
            </a:r>
            <a:r>
              <a:rPr lang="en-US" dirty="0">
                <a:solidFill>
                  <a:schemeClr val="bg1"/>
                </a:solidFill>
              </a:rPr>
              <a:t>			a		</a:t>
            </a:r>
            <a:r>
              <a:rPr lang="en-US" dirty="0" err="1">
                <a:solidFill>
                  <a:schemeClr val="bg1"/>
                </a:solidFill>
              </a:rPr>
              <a:t>thachair</a:t>
            </a:r>
            <a:r>
              <a:rPr lang="en-US" dirty="0">
                <a:solidFill>
                  <a:schemeClr val="bg1"/>
                </a:solidFill>
              </a:rPr>
              <a:t>		e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dirty="0">
                <a:solidFill>
                  <a:schemeClr val="bg1"/>
                </a:solidFill>
              </a:rPr>
              <a:t>								</a:t>
            </a:r>
            <a:r>
              <a:rPr lang="en-US" dirty="0" err="1">
                <a:solidFill>
                  <a:schemeClr val="bg1"/>
                </a:solidFill>
              </a:rPr>
              <a:t>be.PST</a:t>
            </a:r>
            <a:r>
              <a:rPr lang="en-US" dirty="0">
                <a:solidFill>
                  <a:schemeClr val="bg1"/>
                </a:solidFill>
              </a:rPr>
              <a:t>	</a:t>
            </a:r>
            <a:r>
              <a:rPr lang="en-US" i="1" dirty="0">
                <a:solidFill>
                  <a:schemeClr val="bg1"/>
                </a:solidFill>
              </a:rPr>
              <a:t>e	</a:t>
            </a:r>
            <a:r>
              <a:rPr lang="en-US" dirty="0">
                <a:solidFill>
                  <a:schemeClr val="bg1"/>
                </a:solidFill>
              </a:rPr>
              <a:t>	the	year									on	long			from			C		</a:t>
            </a:r>
            <a:r>
              <a:rPr lang="en-US" dirty="0" err="1">
                <a:solidFill>
                  <a:schemeClr val="bg1"/>
                </a:solidFill>
              </a:rPr>
              <a:t>see.PST</a:t>
            </a:r>
            <a:r>
              <a:rPr lang="en-US" dirty="0">
                <a:solidFill>
                  <a:schemeClr val="bg1"/>
                </a:solidFill>
              </a:rPr>
              <a:t>		it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dirty="0">
                <a:solidFill>
                  <a:schemeClr val="bg1"/>
                </a:solidFill>
              </a:rPr>
              <a:t>								Intended: ‘It’s the (whole) year since it happened’ (S2, Skye)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dirty="0">
              <a:solidFill>
                <a:schemeClr val="bg1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dirty="0">
                <a:solidFill>
                  <a:schemeClr val="bg1"/>
                </a:solidFill>
              </a:rPr>
              <a:t>Not as a kind of cleft:</a:t>
            </a:r>
          </a:p>
          <a:p>
            <a:pPr marL="0" indent="0">
              <a:lnSpc>
                <a:spcPct val="110000"/>
              </a:lnSpc>
              <a:spcBef>
                <a:spcPts val="600"/>
              </a:spcBef>
              <a:buNone/>
            </a:pPr>
            <a:r>
              <a:rPr lang="en-US" dirty="0">
                <a:solidFill>
                  <a:schemeClr val="bg1"/>
                </a:solidFill>
              </a:rPr>
              <a:t>(18)		*</a:t>
            </a:r>
            <a:r>
              <a:rPr lang="en-US" dirty="0" err="1">
                <a:solidFill>
                  <a:schemeClr val="bg1"/>
                </a:solidFill>
              </a:rPr>
              <a:t>Tha</a:t>
            </a:r>
            <a:r>
              <a:rPr lang="en-US" dirty="0">
                <a:solidFill>
                  <a:schemeClr val="bg1"/>
                </a:solidFill>
              </a:rPr>
              <a:t>					e		</a:t>
            </a:r>
            <a:r>
              <a:rPr lang="en-US" dirty="0" err="1">
                <a:solidFill>
                  <a:schemeClr val="bg1"/>
                </a:solidFill>
              </a:rPr>
              <a:t>fichead</a:t>
            </a:r>
            <a:r>
              <a:rPr lang="en-US" dirty="0">
                <a:solidFill>
                  <a:schemeClr val="bg1"/>
                </a:solidFill>
              </a:rPr>
              <a:t>		</a:t>
            </a:r>
            <a:r>
              <a:rPr lang="en-US" dirty="0" err="1">
                <a:solidFill>
                  <a:schemeClr val="bg1"/>
                </a:solidFill>
              </a:rPr>
              <a:t>rionnagan</a:t>
            </a:r>
            <a:r>
              <a:rPr lang="en-US" dirty="0">
                <a:solidFill>
                  <a:schemeClr val="bg1"/>
                </a:solidFill>
              </a:rPr>
              <a:t>	a		</a:t>
            </a:r>
            <a:r>
              <a:rPr lang="en-US" dirty="0" err="1">
                <a:solidFill>
                  <a:schemeClr val="bg1"/>
                </a:solidFill>
              </a:rPr>
              <a:t>bha</a:t>
            </a:r>
            <a:r>
              <a:rPr lang="en-US" dirty="0">
                <a:solidFill>
                  <a:schemeClr val="bg1"/>
                </a:solidFill>
              </a:rPr>
              <a:t>						mi	air				a		</a:t>
            </a:r>
            <a:r>
              <a:rPr lang="en-US" dirty="0" err="1">
                <a:solidFill>
                  <a:schemeClr val="bg1"/>
                </a:solidFill>
              </a:rPr>
              <a:t>cunntadh</a:t>
            </a:r>
            <a:r>
              <a:rPr lang="en-US" dirty="0">
                <a:solidFill>
                  <a:schemeClr val="bg1"/>
                </a:solidFill>
              </a:rPr>
              <a:t>	a-nis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dirty="0">
                <a:solidFill>
                  <a:schemeClr val="bg1"/>
                </a:solidFill>
              </a:rPr>
              <a:t>								</a:t>
            </a:r>
            <a:r>
              <a:rPr lang="en-US" dirty="0" err="1">
                <a:solidFill>
                  <a:schemeClr val="bg1"/>
                </a:solidFill>
              </a:rPr>
              <a:t>be.PRS</a:t>
            </a:r>
            <a:r>
              <a:rPr lang="en-US" dirty="0">
                <a:solidFill>
                  <a:schemeClr val="bg1"/>
                </a:solidFill>
              </a:rPr>
              <a:t>	</a:t>
            </a:r>
            <a:r>
              <a:rPr lang="en-US" i="1" dirty="0">
                <a:solidFill>
                  <a:schemeClr val="bg1"/>
                </a:solidFill>
              </a:rPr>
              <a:t>e </a:t>
            </a:r>
            <a:r>
              <a:rPr lang="en-US" dirty="0">
                <a:solidFill>
                  <a:schemeClr val="bg1"/>
                </a:solidFill>
              </a:rPr>
              <a:t>	twenty			</a:t>
            </a:r>
            <a:r>
              <a:rPr lang="en-US" dirty="0" err="1">
                <a:solidFill>
                  <a:schemeClr val="bg1"/>
                </a:solidFill>
              </a:rPr>
              <a:t>star.P</a:t>
            </a:r>
            <a:r>
              <a:rPr lang="en-US" dirty="0">
                <a:solidFill>
                  <a:schemeClr val="bg1"/>
                </a:solidFill>
              </a:rPr>
              <a:t>							C		</a:t>
            </a:r>
            <a:r>
              <a:rPr lang="en-US" dirty="0" err="1">
                <a:solidFill>
                  <a:schemeClr val="bg1"/>
                </a:solidFill>
              </a:rPr>
              <a:t>be.PST</a:t>
            </a:r>
            <a:r>
              <a:rPr lang="en-US" dirty="0">
                <a:solidFill>
                  <a:schemeClr val="bg1"/>
                </a:solidFill>
              </a:rPr>
              <a:t>	I				PRF		</a:t>
            </a:r>
            <a:r>
              <a:rPr lang="en-US" dirty="0" err="1">
                <a:solidFill>
                  <a:schemeClr val="bg1"/>
                </a:solidFill>
              </a:rPr>
              <a:t>count.VN</a:t>
            </a:r>
            <a:r>
              <a:rPr lang="en-US" dirty="0">
                <a:solidFill>
                  <a:schemeClr val="bg1"/>
                </a:solidFill>
              </a:rPr>
              <a:t>				now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dirty="0">
                <a:solidFill>
                  <a:schemeClr val="bg1"/>
                </a:solidFill>
              </a:rPr>
              <a:t>								‘It is twenty stars that I have counted now’ (S2, Skye)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endParaRPr lang="en-US" dirty="0">
              <a:solidFill>
                <a:schemeClr val="bg1"/>
              </a:solidFill>
            </a:endParaRP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9D7B7C-DD71-8FC1-9BF0-D301C9802F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6EBD5-E2A7-9241-9DED-B063A6F246B8}" type="slidenum">
              <a:rPr lang="en-US" smtClean="0"/>
              <a:pPr/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768043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6B120F-6C41-D867-3FAB-6AFFCF519A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More data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BED696-D774-6953-BFC9-224DD48887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dirty="0">
                <a:solidFill>
                  <a:schemeClr val="bg1"/>
                </a:solidFill>
              </a:rPr>
              <a:t>No mass nouns (even when conceived of as a span):</a:t>
            </a:r>
          </a:p>
          <a:p>
            <a:pPr marL="0" indent="0">
              <a:lnSpc>
                <a:spcPct val="110000"/>
              </a:lnSpc>
              <a:spcBef>
                <a:spcPts val="600"/>
              </a:spcBef>
              <a:buNone/>
            </a:pPr>
            <a:r>
              <a:rPr lang="en-US" dirty="0">
                <a:solidFill>
                  <a:schemeClr val="bg1"/>
                </a:solidFill>
              </a:rPr>
              <a:t>(19)			*</a:t>
            </a:r>
            <a:r>
              <a:rPr lang="en-US" dirty="0" err="1">
                <a:solidFill>
                  <a:schemeClr val="bg1"/>
                </a:solidFill>
              </a:rPr>
              <a:t>Bha</a:t>
            </a:r>
            <a:r>
              <a:rPr lang="en-US" dirty="0">
                <a:solidFill>
                  <a:schemeClr val="bg1"/>
                </a:solidFill>
              </a:rPr>
              <a:t>				e		</a:t>
            </a:r>
            <a:r>
              <a:rPr lang="en-US" dirty="0" err="1">
                <a:solidFill>
                  <a:schemeClr val="bg1"/>
                </a:solidFill>
              </a:rPr>
              <a:t>brochan</a:t>
            </a:r>
            <a:r>
              <a:rPr lang="en-US" dirty="0">
                <a:solidFill>
                  <a:schemeClr val="bg1"/>
                </a:solidFill>
              </a:rPr>
              <a:t>		</a:t>
            </a:r>
            <a:r>
              <a:rPr lang="en-US" dirty="0" err="1">
                <a:solidFill>
                  <a:schemeClr val="bg1"/>
                </a:solidFill>
              </a:rPr>
              <a:t>bhon</a:t>
            </a:r>
            <a:r>
              <a:rPr lang="en-US" dirty="0">
                <a:solidFill>
                  <a:schemeClr val="bg1"/>
                </a:solidFill>
              </a:rPr>
              <a:t>	a </a:t>
            </a:r>
            <a:r>
              <a:rPr lang="en-US" dirty="0" err="1">
                <a:solidFill>
                  <a:schemeClr val="bg1"/>
                </a:solidFill>
              </a:rPr>
              <a:t>sheo</a:t>
            </a:r>
            <a:r>
              <a:rPr lang="en-US" dirty="0">
                <a:solidFill>
                  <a:schemeClr val="bg1"/>
                </a:solidFill>
              </a:rPr>
              <a:t>	</a:t>
            </a:r>
            <a:r>
              <a:rPr lang="en-US" dirty="0" err="1">
                <a:solidFill>
                  <a:schemeClr val="bg1"/>
                </a:solidFill>
              </a:rPr>
              <a:t>dhan</a:t>
            </a:r>
            <a:r>
              <a:rPr lang="en-US" dirty="0">
                <a:solidFill>
                  <a:schemeClr val="bg1"/>
                </a:solidFill>
              </a:rPr>
              <a:t> a			</a:t>
            </a:r>
            <a:r>
              <a:rPr lang="en-US" dirty="0" err="1">
                <a:solidFill>
                  <a:schemeClr val="bg1"/>
                </a:solidFill>
              </a:rPr>
              <a:t>rubha</a:t>
            </a:r>
            <a:r>
              <a:rPr lang="en-US" dirty="0">
                <a:solidFill>
                  <a:schemeClr val="bg1"/>
                </a:solidFill>
              </a:rPr>
              <a:t>!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dirty="0">
                <a:solidFill>
                  <a:schemeClr val="bg1"/>
                </a:solidFill>
              </a:rPr>
              <a:t>								</a:t>
            </a:r>
            <a:r>
              <a:rPr lang="en-US" dirty="0" err="1">
                <a:solidFill>
                  <a:schemeClr val="bg1"/>
                </a:solidFill>
              </a:rPr>
              <a:t>be.PST</a:t>
            </a:r>
            <a:r>
              <a:rPr lang="en-US" dirty="0">
                <a:solidFill>
                  <a:schemeClr val="bg1"/>
                </a:solidFill>
              </a:rPr>
              <a:t>	</a:t>
            </a:r>
            <a:r>
              <a:rPr lang="en-US" i="1" dirty="0">
                <a:solidFill>
                  <a:schemeClr val="bg1"/>
                </a:solidFill>
              </a:rPr>
              <a:t>e	</a:t>
            </a:r>
            <a:r>
              <a:rPr lang="en-US" dirty="0">
                <a:solidFill>
                  <a:schemeClr val="bg1"/>
                </a:solidFill>
              </a:rPr>
              <a:t>	porridge		from	here				to the					point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dirty="0">
                <a:solidFill>
                  <a:schemeClr val="bg1"/>
                </a:solidFill>
              </a:rPr>
              <a:t>								Intended: ‘It’s porridge from here to the point!’ (S2, Skye)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endParaRPr lang="en-US" dirty="0">
              <a:solidFill>
                <a:schemeClr val="bg1"/>
              </a:solidFill>
            </a:endParaRP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dirty="0">
                <a:solidFill>
                  <a:schemeClr val="bg1"/>
                </a:solidFill>
              </a:rPr>
              <a:t>Unconventional measures ok if you set them up: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dirty="0">
                <a:solidFill>
                  <a:schemeClr val="bg1"/>
                </a:solidFill>
              </a:rPr>
              <a:t>(20)			%</a:t>
            </a:r>
            <a:r>
              <a:rPr lang="en-US" dirty="0" err="1">
                <a:solidFill>
                  <a:schemeClr val="bg1"/>
                </a:solidFill>
              </a:rPr>
              <a:t>Tha</a:t>
            </a:r>
            <a:r>
              <a:rPr lang="en-US" dirty="0">
                <a:solidFill>
                  <a:schemeClr val="bg1"/>
                </a:solidFill>
              </a:rPr>
              <a:t>			e		</a:t>
            </a:r>
            <a:r>
              <a:rPr lang="en-US" dirty="0" err="1">
                <a:solidFill>
                  <a:schemeClr val="bg1"/>
                </a:solidFill>
              </a:rPr>
              <a:t>fichead</a:t>
            </a:r>
            <a:r>
              <a:rPr lang="en-US" dirty="0">
                <a:solidFill>
                  <a:schemeClr val="bg1"/>
                </a:solidFill>
              </a:rPr>
              <a:t>		</a:t>
            </a:r>
            <a:r>
              <a:rPr lang="en-US" dirty="0" err="1">
                <a:solidFill>
                  <a:schemeClr val="bg1"/>
                </a:solidFill>
              </a:rPr>
              <a:t>peann</a:t>
            </a:r>
            <a:r>
              <a:rPr lang="en-US" dirty="0">
                <a:solidFill>
                  <a:schemeClr val="bg1"/>
                </a:solidFill>
              </a:rPr>
              <a:t>		</a:t>
            </a:r>
            <a:r>
              <a:rPr lang="en-US" dirty="0" err="1">
                <a:solidFill>
                  <a:schemeClr val="bg1"/>
                </a:solidFill>
              </a:rPr>
              <a:t>bhon</a:t>
            </a:r>
            <a:r>
              <a:rPr lang="en-US" dirty="0">
                <a:solidFill>
                  <a:schemeClr val="bg1"/>
                </a:solidFill>
              </a:rPr>
              <a:t>			a </a:t>
            </a:r>
            <a:r>
              <a:rPr lang="en-US" dirty="0" err="1">
                <a:solidFill>
                  <a:schemeClr val="bg1"/>
                </a:solidFill>
              </a:rPr>
              <a:t>sheo</a:t>
            </a:r>
            <a:r>
              <a:rPr lang="en-US" dirty="0">
                <a:solidFill>
                  <a:schemeClr val="bg1"/>
                </a:solidFill>
              </a:rPr>
              <a:t>	</a:t>
            </a:r>
            <a:r>
              <a:rPr lang="en-US" dirty="0" err="1">
                <a:solidFill>
                  <a:schemeClr val="bg1"/>
                </a:solidFill>
              </a:rPr>
              <a:t>gus</a:t>
            </a:r>
            <a:r>
              <a:rPr lang="en-US" dirty="0">
                <a:solidFill>
                  <a:schemeClr val="bg1"/>
                </a:solidFill>
              </a:rPr>
              <a:t>	a			</a:t>
            </a:r>
            <a:r>
              <a:rPr lang="en-US" dirty="0" err="1">
                <a:solidFill>
                  <a:schemeClr val="bg1"/>
                </a:solidFill>
              </a:rPr>
              <a:t>rubha</a:t>
            </a:r>
            <a:endParaRPr lang="en-US" dirty="0">
              <a:solidFill>
                <a:schemeClr val="bg1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dirty="0">
                <a:solidFill>
                  <a:schemeClr val="bg1"/>
                </a:solidFill>
              </a:rPr>
              <a:t>								</a:t>
            </a:r>
            <a:r>
              <a:rPr lang="en-US" dirty="0" err="1">
                <a:solidFill>
                  <a:schemeClr val="bg1"/>
                </a:solidFill>
              </a:rPr>
              <a:t>be.PRS</a:t>
            </a:r>
            <a:r>
              <a:rPr lang="en-US" dirty="0">
                <a:solidFill>
                  <a:schemeClr val="bg1"/>
                </a:solidFill>
              </a:rPr>
              <a:t>	</a:t>
            </a:r>
            <a:r>
              <a:rPr lang="en-US" i="1" dirty="0">
                <a:solidFill>
                  <a:schemeClr val="bg1"/>
                </a:solidFill>
              </a:rPr>
              <a:t>e	</a:t>
            </a:r>
            <a:r>
              <a:rPr lang="en-US" dirty="0">
                <a:solidFill>
                  <a:schemeClr val="bg1"/>
                </a:solidFill>
              </a:rPr>
              <a:t>	twenty			pen						from 			here				to the		point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dirty="0">
                <a:solidFill>
                  <a:schemeClr val="bg1"/>
                </a:solidFill>
              </a:rPr>
              <a:t>								‘It is twenty pens from here until the point’ (S2, Skye)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D67C6D-D02F-7F20-1437-C7B243990F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6EBD5-E2A7-9241-9DED-B063A6F246B8}" type="slidenum">
              <a:rPr lang="en-US" smtClean="0"/>
              <a:pPr/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917390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8FA7B6-B46F-45DF-5D61-A7CDAB4F14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Non-dense predicates?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93955E-B4D4-EF10-556C-BC81797CE7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Roy’s account predicts possible grammaticality for a structure like (21):</a:t>
            </a: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(21)		*[</a:t>
            </a:r>
            <a:r>
              <a:rPr lang="en-US" dirty="0" err="1">
                <a:solidFill>
                  <a:schemeClr val="bg1"/>
                </a:solidFill>
              </a:rPr>
              <a:t>Tha</a:t>
            </a:r>
            <a:r>
              <a:rPr lang="en-US" dirty="0">
                <a:solidFill>
                  <a:schemeClr val="bg1"/>
                </a:solidFill>
              </a:rPr>
              <a:t>				e		[</a:t>
            </a:r>
            <a:r>
              <a:rPr lang="en-US" dirty="0" err="1">
                <a:solidFill>
                  <a:schemeClr val="bg1"/>
                </a:solidFill>
              </a:rPr>
              <a:t>ClP</a:t>
            </a:r>
            <a:r>
              <a:rPr lang="en-US" dirty="0">
                <a:solidFill>
                  <a:schemeClr val="bg1"/>
                </a:solidFill>
              </a:rPr>
              <a:t>[</a:t>
            </a:r>
            <a:r>
              <a:rPr lang="en-US" dirty="0" err="1">
                <a:solidFill>
                  <a:schemeClr val="bg1"/>
                </a:solidFill>
              </a:rPr>
              <a:t>nP</a:t>
            </a:r>
            <a:r>
              <a:rPr lang="en-US" dirty="0">
                <a:solidFill>
                  <a:schemeClr val="bg1"/>
                </a:solidFill>
              </a:rPr>
              <a:t> 	</a:t>
            </a:r>
            <a:r>
              <a:rPr lang="en-US" dirty="0" err="1">
                <a:solidFill>
                  <a:schemeClr val="bg1"/>
                </a:solidFill>
              </a:rPr>
              <a:t>dotair</a:t>
            </a:r>
            <a:r>
              <a:rPr lang="en-US" dirty="0">
                <a:solidFill>
                  <a:schemeClr val="bg1"/>
                </a:solidFill>
              </a:rPr>
              <a:t>.]]]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dirty="0">
                <a:solidFill>
                  <a:schemeClr val="bg1"/>
                </a:solidFill>
              </a:rPr>
              <a:t>								</a:t>
            </a:r>
            <a:r>
              <a:rPr lang="en-US" dirty="0" err="1">
                <a:solidFill>
                  <a:schemeClr val="bg1"/>
                </a:solidFill>
              </a:rPr>
              <a:t>be.PRS</a:t>
            </a:r>
            <a:r>
              <a:rPr lang="en-US" dirty="0">
                <a:solidFill>
                  <a:schemeClr val="bg1"/>
                </a:solidFill>
              </a:rPr>
              <a:t>	he			∅							doctor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dirty="0">
                <a:solidFill>
                  <a:schemeClr val="bg1"/>
                </a:solidFill>
              </a:rPr>
              <a:t>								Intended: ‘He is a doctor [off and on].’</a:t>
            </a:r>
          </a:p>
          <a:p>
            <a:r>
              <a:rPr lang="en-US" dirty="0">
                <a:solidFill>
                  <a:schemeClr val="bg1"/>
                </a:solidFill>
              </a:rPr>
              <a:t>Proposal: there </a:t>
            </a:r>
            <a:r>
              <a:rPr lang="en-US" i="1" dirty="0">
                <a:solidFill>
                  <a:schemeClr val="bg1"/>
                </a:solidFill>
              </a:rPr>
              <a:t>is </a:t>
            </a:r>
            <a:r>
              <a:rPr lang="en-US" dirty="0">
                <a:solidFill>
                  <a:schemeClr val="bg1"/>
                </a:solidFill>
              </a:rPr>
              <a:t>a null classifier head in Gaelic, but it merges only with nominals interpretable as spans</a:t>
            </a:r>
          </a:p>
          <a:p>
            <a:r>
              <a:rPr lang="en-US" dirty="0">
                <a:solidFill>
                  <a:schemeClr val="bg1"/>
                </a:solidFill>
              </a:rPr>
              <a:t>The pronoun refers to the span itself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26A070-B372-E429-BBBC-BDADF4A708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6EBD5-E2A7-9241-9DED-B063A6F246B8}" type="slidenum">
              <a:rPr lang="en-US" smtClean="0"/>
              <a:pPr/>
              <a:t>43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27477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8FA7B6-B46F-45DF-5D61-A7CDAB4F14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Non-dense predicates?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93955E-B4D4-EF10-556C-BC81797CE7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b="1" u="sng" dirty="0">
                <a:solidFill>
                  <a:schemeClr val="bg1"/>
                </a:solidFill>
              </a:rPr>
              <a:t>Root with a span interpretation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</a:rPr>
              <a:t>merges with a light noun—a [SPAN] nominalizer  (</a:t>
            </a:r>
            <a:r>
              <a:rPr lang="en-US" dirty="0" err="1">
                <a:solidFill>
                  <a:schemeClr val="bg1"/>
                </a:solidFill>
              </a:rPr>
              <a:t>à</a:t>
            </a:r>
            <a:r>
              <a:rPr lang="en-US" dirty="0">
                <a:solidFill>
                  <a:schemeClr val="bg1"/>
                </a:solidFill>
              </a:rPr>
              <a:t> la Kramer &amp; Winchester 2018 on plurality in herd nouns), e.g. </a:t>
            </a:r>
            <a:r>
              <a:rPr lang="en-US" i="1" dirty="0" err="1">
                <a:solidFill>
                  <a:schemeClr val="bg1"/>
                </a:solidFill>
              </a:rPr>
              <a:t>bliadhna</a:t>
            </a:r>
            <a:r>
              <a:rPr lang="en-US" i="1" dirty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</a:rPr>
              <a:t>‘year’</a:t>
            </a:r>
          </a:p>
          <a:p>
            <a:pPr marL="617220" lvl="1" indent="-34290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1"/>
                </a:solidFill>
              </a:rPr>
              <a:t>√418 	</a:t>
            </a: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↔</a:t>
            </a:r>
            <a:r>
              <a:rPr lang="en-US" b="1" dirty="0">
                <a:solidFill>
                  <a:schemeClr val="bg1"/>
                </a:solidFill>
              </a:rPr>
              <a:t>	[+time] &amp; […] &amp; time(“year”) &amp; span(“year”) / [n[+span][__]√]</a:t>
            </a:r>
          </a:p>
          <a:p>
            <a:r>
              <a:rPr lang="en-US" dirty="0">
                <a:solidFill>
                  <a:schemeClr val="bg1"/>
                </a:solidFill>
              </a:rPr>
              <a:t>Resulting </a:t>
            </a:r>
            <a:r>
              <a:rPr lang="en-US" i="1" dirty="0" err="1">
                <a:solidFill>
                  <a:schemeClr val="bg1"/>
                </a:solidFill>
              </a:rPr>
              <a:t>n</a:t>
            </a:r>
            <a:r>
              <a:rPr lang="en-US" dirty="0" err="1">
                <a:solidFill>
                  <a:schemeClr val="bg1"/>
                </a:solidFill>
              </a:rPr>
              <a:t>P</a:t>
            </a:r>
            <a:r>
              <a:rPr lang="en-US" dirty="0">
                <a:solidFill>
                  <a:schemeClr val="bg1"/>
                </a:solidFill>
              </a:rPr>
              <a:t> can’t form a predicate (same issue we’ve been having with our bare nominals)</a:t>
            </a:r>
          </a:p>
          <a:p>
            <a:r>
              <a:rPr lang="en-US" dirty="0">
                <a:solidFill>
                  <a:schemeClr val="bg1"/>
                </a:solidFill>
              </a:rPr>
              <a:t>This time, to form a non-dense (count) predicate, </a:t>
            </a:r>
            <a:r>
              <a:rPr lang="en-US" i="1" dirty="0" err="1">
                <a:solidFill>
                  <a:schemeClr val="bg1"/>
                </a:solidFill>
              </a:rPr>
              <a:t>n</a:t>
            </a:r>
            <a:r>
              <a:rPr lang="en-US" dirty="0" err="1">
                <a:solidFill>
                  <a:schemeClr val="bg1"/>
                </a:solidFill>
              </a:rPr>
              <a:t>P</a:t>
            </a:r>
            <a:r>
              <a:rPr lang="en-US" dirty="0">
                <a:solidFill>
                  <a:schemeClr val="bg1"/>
                </a:solidFill>
              </a:rPr>
              <a:t> merges with a null [+span] classifier</a:t>
            </a:r>
          </a:p>
          <a:p>
            <a:r>
              <a:rPr lang="en-US" dirty="0">
                <a:solidFill>
                  <a:schemeClr val="bg1"/>
                </a:solidFill>
              </a:rPr>
              <a:t>The projected </a:t>
            </a:r>
            <a:r>
              <a:rPr lang="en-US" dirty="0" err="1">
                <a:solidFill>
                  <a:schemeClr val="bg1"/>
                </a:solidFill>
              </a:rPr>
              <a:t>ClP</a:t>
            </a:r>
            <a:r>
              <a:rPr lang="en-US" dirty="0">
                <a:solidFill>
                  <a:schemeClr val="bg1"/>
                </a:solidFill>
              </a:rPr>
              <a:t> merges with Pred, etc. to form a “characterizing” (rather than “situation-descriptive”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1BD831F-DD66-8CD0-73D2-0A80335D76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6EBD5-E2A7-9241-9DED-B063A6F246B8}" type="slidenum">
              <a:rPr lang="en-US" smtClean="0"/>
              <a:pPr/>
              <a:t>44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700017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318AE503-7F54-0018-50AA-9B92287BBB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4730" y="320040"/>
            <a:ext cx="7772400" cy="6217920"/>
          </a:xfrm>
          <a:prstGeom prst="rect">
            <a:avLst/>
          </a:prstGeom>
        </p:spPr>
      </p:pic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0E864216-698F-ED9E-9170-5E7AD10821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6EBD5-E2A7-9241-9DED-B063A6F246B8}" type="slidenum">
              <a:rPr lang="en-US" smtClean="0"/>
              <a:pPr/>
              <a:t>45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73116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315EF4E-8632-2FC5-65B3-35BC191C56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685089"/>
            <a:ext cx="7772400" cy="5487822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66020A3-0B1B-19E9-75B0-DFA7A51284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6EBD5-E2A7-9241-9DED-B063A6F246B8}" type="slidenum">
              <a:rPr lang="en-US" smtClean="0"/>
              <a:pPr/>
              <a:t>46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078256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8FA7B6-B46F-45DF-5D61-A7CDAB4F14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Variation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93955E-B4D4-EF10-556C-BC81797CE7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What about the other varieties?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36B973-B4CA-1A69-1EA3-7BF3537BA5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6EBD5-E2A7-9241-9DED-B063A6F246B8}" type="slidenum">
              <a:rPr lang="en-US" smtClean="0"/>
              <a:pPr/>
              <a:t>47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153106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E48AE269-9E66-1FAE-41B2-28C8CA0ECF6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36187972"/>
              </p:ext>
            </p:extLst>
          </p:nvPr>
        </p:nvGraphicFramePr>
        <p:xfrm>
          <a:off x="1864756" y="733535"/>
          <a:ext cx="8124418" cy="1854200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2119035">
                  <a:extLst>
                    <a:ext uri="{9D8B030D-6E8A-4147-A177-3AD203B41FA5}">
                      <a16:colId xmlns:a16="http://schemas.microsoft.com/office/drawing/2014/main" val="1501643537"/>
                    </a:ext>
                  </a:extLst>
                </a:gridCol>
                <a:gridCol w="1767016">
                  <a:extLst>
                    <a:ext uri="{9D8B030D-6E8A-4147-A177-3AD203B41FA5}">
                      <a16:colId xmlns:a16="http://schemas.microsoft.com/office/drawing/2014/main" val="168881496"/>
                    </a:ext>
                  </a:extLst>
                </a:gridCol>
                <a:gridCol w="1125171">
                  <a:extLst>
                    <a:ext uri="{9D8B030D-6E8A-4147-A177-3AD203B41FA5}">
                      <a16:colId xmlns:a16="http://schemas.microsoft.com/office/drawing/2014/main" val="187996560"/>
                    </a:ext>
                  </a:extLst>
                </a:gridCol>
                <a:gridCol w="1110343">
                  <a:extLst>
                    <a:ext uri="{9D8B030D-6E8A-4147-A177-3AD203B41FA5}">
                      <a16:colId xmlns:a16="http://schemas.microsoft.com/office/drawing/2014/main" val="403027403"/>
                    </a:ext>
                  </a:extLst>
                </a:gridCol>
                <a:gridCol w="2002853">
                  <a:extLst>
                    <a:ext uri="{9D8B030D-6E8A-4147-A177-3AD203B41FA5}">
                      <a16:colId xmlns:a16="http://schemas.microsoft.com/office/drawing/2014/main" val="73753627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Skye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n-US" dirty="0"/>
                        <a:t>Lewis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North </a:t>
                      </a:r>
                      <a:r>
                        <a:rPr lang="en-US" dirty="0" err="1"/>
                        <a:t>Uist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8614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time since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tha</a:t>
                      </a:r>
                      <a:r>
                        <a:rPr lang="en-US" dirty="0"/>
                        <a:t> e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r>
                        <a:rPr lang="en-US" dirty="0" err="1"/>
                        <a:t>tha</a:t>
                      </a:r>
                      <a:endParaRPr lang="en-US" dirty="0"/>
                    </a:p>
                  </a:txBody>
                  <a:tcPr>
                    <a:solidFill>
                      <a:schemeClr val="bg2">
                        <a:lumMod val="25000"/>
                        <a:lumOff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tha</a:t>
                      </a:r>
                      <a:endParaRPr lang="en-US" dirty="0"/>
                    </a:p>
                  </a:txBody>
                  <a:tcPr>
                    <a:solidFill>
                      <a:schemeClr val="bg2">
                        <a:lumMod val="25000"/>
                        <a:lumOff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92581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time between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tha</a:t>
                      </a:r>
                      <a:r>
                        <a:rPr lang="en-US" dirty="0"/>
                        <a:t> e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tha</a:t>
                      </a:r>
                      <a:r>
                        <a:rPr lang="en-US" dirty="0"/>
                        <a:t> e*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tha</a:t>
                      </a:r>
                      <a:endParaRPr lang="en-US" dirty="0"/>
                    </a:p>
                  </a:txBody>
                  <a:tcPr>
                    <a:solidFill>
                      <a:schemeClr val="bg2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008342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distance since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tha</a:t>
                      </a:r>
                      <a:r>
                        <a:rPr lang="en-US" dirty="0"/>
                        <a:t> e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r>
                        <a:rPr lang="en-US" dirty="0" err="1"/>
                        <a:t>tha</a:t>
                      </a:r>
                      <a:r>
                        <a:rPr lang="en-US" dirty="0"/>
                        <a:t> (e)**</a:t>
                      </a:r>
                    </a:p>
                  </a:txBody>
                  <a:tcPr>
                    <a:solidFill>
                      <a:schemeClr val="bg2">
                        <a:lumMod val="10000"/>
                        <a:lumOff val="9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tha</a:t>
                      </a:r>
                      <a:endParaRPr lang="en-US" dirty="0"/>
                    </a:p>
                  </a:txBody>
                  <a:tcPr>
                    <a:solidFill>
                      <a:schemeClr val="bg2">
                        <a:lumMod val="25000"/>
                        <a:lumOff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0118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distance between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tha</a:t>
                      </a:r>
                      <a:r>
                        <a:rPr lang="en-US" dirty="0"/>
                        <a:t> e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/>
                        <a:t>tha</a:t>
                      </a:r>
                      <a:r>
                        <a:rPr lang="en-US" dirty="0"/>
                        <a:t> (e)**</a:t>
                      </a:r>
                    </a:p>
                  </a:txBody>
                  <a:tcPr>
                    <a:solidFill>
                      <a:schemeClr val="bg2">
                        <a:lumMod val="10000"/>
                        <a:lumOff val="9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/>
                        <a:t>tha</a:t>
                      </a:r>
                      <a:endParaRPr lang="en-US" dirty="0"/>
                    </a:p>
                  </a:txBody>
                  <a:tcPr>
                    <a:solidFill>
                      <a:schemeClr val="bg2">
                        <a:lumMod val="25000"/>
                        <a:lumOff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65992557"/>
                  </a:ext>
                </a:extLst>
              </a:tr>
            </a:tbl>
          </a:graphicData>
        </a:graphic>
      </p:graphicFrame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B09D63B-D009-7842-C5B9-3337A10996ED}"/>
              </a:ext>
            </a:extLst>
          </p:cNvPr>
          <p:cNvSpPr txBox="1">
            <a:spLocks/>
          </p:cNvSpPr>
          <p:nvPr/>
        </p:nvSpPr>
        <p:spPr>
          <a:xfrm>
            <a:off x="1859841" y="2587735"/>
            <a:ext cx="4503889" cy="4036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74320" indent="-274320" algn="l" defTabSz="91440" rtl="0" eaLnBrk="1" latinLnBrk="0" hangingPunct="1">
              <a:lnSpc>
                <a:spcPct val="130000"/>
              </a:lnSpc>
              <a:spcBef>
                <a:spcPts val="1000"/>
              </a:spcBef>
              <a:buSzPct val="85000"/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4320" indent="0" algn="l" defTabSz="91440" rtl="0" eaLnBrk="1" latinLnBrk="0" hangingPunct="1">
              <a:lnSpc>
                <a:spcPct val="130000"/>
              </a:lnSpc>
              <a:spcBef>
                <a:spcPts val="500"/>
              </a:spcBef>
              <a:buSzPct val="85000"/>
              <a:buFontTx/>
              <a:buNone/>
              <a:defRPr sz="2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indent="-182880" algn="l" defTabSz="91440" rtl="0" eaLnBrk="1" latinLnBrk="0" hangingPunct="1">
              <a:lnSpc>
                <a:spcPct val="130000"/>
              </a:lnSpc>
              <a:spcBef>
                <a:spcPts val="500"/>
              </a:spcBef>
              <a:buSzPct val="8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66344" indent="0" algn="l" defTabSz="91440" rtl="0" eaLnBrk="1" latinLnBrk="0" hangingPunct="1">
              <a:lnSpc>
                <a:spcPct val="130000"/>
              </a:lnSpc>
              <a:spcBef>
                <a:spcPts val="500"/>
              </a:spcBef>
              <a:buSzPct val="85000"/>
              <a:buFontTx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40080" indent="-182880" algn="l" defTabSz="91440" rtl="0" eaLnBrk="1" latinLnBrk="0" hangingPunct="1">
              <a:lnSpc>
                <a:spcPct val="130000"/>
              </a:lnSpc>
              <a:spcBef>
                <a:spcPts val="500"/>
              </a:spcBef>
              <a:buSzPct val="85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800" dirty="0">
                <a:solidFill>
                  <a:schemeClr val="bg1"/>
                </a:solidFill>
              </a:rPr>
              <a:t>* Shader speaker; **Col speaker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427EBB5-0D0C-AB73-A135-9FF3D1BD8BDC}"/>
              </a:ext>
            </a:extLst>
          </p:cNvPr>
          <p:cNvSpPr txBox="1"/>
          <p:nvPr/>
        </p:nvSpPr>
        <p:spPr>
          <a:xfrm>
            <a:off x="1859841" y="2991395"/>
            <a:ext cx="8890890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</a:rPr>
              <a:t>North </a:t>
            </a:r>
            <a:r>
              <a:rPr lang="en-US" sz="2200" dirty="0" err="1">
                <a:solidFill>
                  <a:schemeClr val="bg1"/>
                </a:solidFill>
              </a:rPr>
              <a:t>Uist</a:t>
            </a:r>
            <a:r>
              <a:rPr lang="en-US" sz="2200" dirty="0">
                <a:solidFill>
                  <a:schemeClr val="bg1"/>
                </a:solidFill>
              </a:rPr>
              <a:t> speaker: pro-drop? </a:t>
            </a:r>
            <a:r>
              <a:rPr lang="en-US" sz="2200" dirty="0">
                <a:solidFill>
                  <a:schemeClr val="bg1"/>
                </a:solidFill>
                <a:sym typeface="Wingdings" pitchFamily="2" charset="2"/>
              </a:rPr>
              <a:t> Or maybe interpreted as prepositional predicates? 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  <a:sym typeface="Wingdings" pitchFamily="2" charset="2"/>
              </a:rPr>
              <a:t>Lewis speakers: </a:t>
            </a:r>
          </a:p>
          <a:p>
            <a:pPr marL="742950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  <a:sym typeface="Wingdings" pitchFamily="2" charset="2"/>
              </a:rPr>
              <a:t>Distance: “could be said with or without, depending on context” (But An </a:t>
            </a:r>
            <a:r>
              <a:rPr lang="en-US" sz="2200" dirty="0" err="1">
                <a:solidFill>
                  <a:schemeClr val="bg1"/>
                </a:solidFill>
                <a:sym typeface="Wingdings" pitchFamily="2" charset="2"/>
              </a:rPr>
              <a:t>Rubha</a:t>
            </a:r>
            <a:r>
              <a:rPr lang="en-US" sz="2200" dirty="0">
                <a:solidFill>
                  <a:schemeClr val="bg1"/>
                </a:solidFill>
                <a:sym typeface="Wingdings" pitchFamily="2" charset="2"/>
              </a:rPr>
              <a:t> speaker: 20 pens, 100 degrees—no </a:t>
            </a:r>
            <a:r>
              <a:rPr lang="en-US" sz="2200" i="1" dirty="0">
                <a:solidFill>
                  <a:schemeClr val="bg1"/>
                </a:solidFill>
                <a:sym typeface="Wingdings" pitchFamily="2" charset="2"/>
              </a:rPr>
              <a:t>e </a:t>
            </a:r>
            <a:r>
              <a:rPr lang="en-US" sz="2200" dirty="0">
                <a:solidFill>
                  <a:schemeClr val="bg1"/>
                </a:solidFill>
                <a:sym typeface="Wingdings" pitchFamily="2" charset="2"/>
              </a:rPr>
              <a:t>)</a:t>
            </a:r>
          </a:p>
          <a:p>
            <a:pPr marL="742950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  <a:sym typeface="Wingdings" pitchFamily="2" charset="2"/>
              </a:rPr>
              <a:t>Possibly an alternation between non-dense nominal predication and dense prepositional predication?</a:t>
            </a:r>
          </a:p>
          <a:p>
            <a:pPr marL="1200150" lvl="2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  <a:sym typeface="Wingdings" pitchFamily="2" charset="2"/>
              </a:rPr>
              <a:t>(It’s a mile between here and there vs. a mile is between here and there)</a:t>
            </a:r>
            <a:endParaRPr lang="en-US" sz="2200" dirty="0">
              <a:solidFill>
                <a:schemeClr val="bg1"/>
              </a:solidFill>
            </a:endParaRP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D5434865-65D8-DBEE-3CFE-7F2C49A7C4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6EBD5-E2A7-9241-9DED-B063A6F246B8}" type="slidenum">
              <a:rPr lang="en-US" smtClean="0"/>
              <a:pPr/>
              <a:t>48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330880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A1B3FF-3DE0-A002-15D2-3E1FD7BB2D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Issues, Connections and implications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3A0AD8-0B15-FC90-AE0E-8C84FA8E22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Support (?) for Roy</a:t>
            </a:r>
          </a:p>
          <a:p>
            <a:r>
              <a:rPr lang="en-US" dirty="0">
                <a:solidFill>
                  <a:schemeClr val="bg1"/>
                </a:solidFill>
              </a:rPr>
              <a:t>Roots </a:t>
            </a:r>
            <a:r>
              <a:rPr lang="en-US" dirty="0" err="1">
                <a:solidFill>
                  <a:schemeClr val="bg1"/>
                </a:solidFill>
              </a:rPr>
              <a:t>acategorial</a:t>
            </a:r>
            <a:r>
              <a:rPr lang="en-US" dirty="0">
                <a:solidFill>
                  <a:schemeClr val="bg1"/>
                </a:solidFill>
              </a:rPr>
              <a:t>; still carry significant semantic content</a:t>
            </a:r>
          </a:p>
          <a:p>
            <a:r>
              <a:rPr lang="en-US" dirty="0">
                <a:solidFill>
                  <a:schemeClr val="bg1"/>
                </a:solidFill>
              </a:rPr>
              <a:t>Interpretation of the predicate depends on regularities in the (nominal) functional structure + content of the root</a:t>
            </a:r>
          </a:p>
          <a:p>
            <a:r>
              <a:rPr lang="en-US" dirty="0" err="1">
                <a:solidFill>
                  <a:schemeClr val="bg1"/>
                </a:solidFill>
              </a:rPr>
              <a:t>NumP</a:t>
            </a:r>
            <a:r>
              <a:rPr lang="en-US" dirty="0">
                <a:solidFill>
                  <a:schemeClr val="bg1"/>
                </a:solidFill>
              </a:rPr>
              <a:t> and </a:t>
            </a:r>
            <a:r>
              <a:rPr lang="en-US" dirty="0" err="1">
                <a:solidFill>
                  <a:schemeClr val="bg1"/>
                </a:solidFill>
              </a:rPr>
              <a:t>ClP</a:t>
            </a:r>
            <a:r>
              <a:rPr lang="en-US" dirty="0">
                <a:solidFill>
                  <a:schemeClr val="bg1"/>
                </a:solidFill>
              </a:rPr>
              <a:t> are able to project separately (as in e.g. Roy and Gebhardt 2009, contra </a:t>
            </a:r>
            <a:r>
              <a:rPr lang="en-US" dirty="0" err="1">
                <a:solidFill>
                  <a:schemeClr val="bg1"/>
                </a:solidFill>
              </a:rPr>
              <a:t>Picallo</a:t>
            </a:r>
            <a:r>
              <a:rPr lang="en-US" dirty="0">
                <a:solidFill>
                  <a:schemeClr val="bg1"/>
                </a:solidFill>
              </a:rPr>
              <a:t> 2006, </a:t>
            </a:r>
            <a:r>
              <a:rPr lang="en-US" dirty="0" err="1">
                <a:solidFill>
                  <a:schemeClr val="bg1"/>
                </a:solidFill>
              </a:rPr>
              <a:t>Alexiadiou</a:t>
            </a:r>
            <a:r>
              <a:rPr lang="en-US" dirty="0">
                <a:solidFill>
                  <a:schemeClr val="bg1"/>
                </a:solidFill>
              </a:rPr>
              <a:t> et al. 2010) (??)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3341AFDA-2C0E-82C3-D7BB-B60604CBA1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6EBD5-E2A7-9241-9DED-B063A6F246B8}" type="slidenum">
              <a:rPr lang="en-US" smtClean="0"/>
              <a:pPr/>
              <a:t>49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04058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A1B3FF-3DE0-A002-15D2-3E1FD7BB2D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Variation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3A0AD8-0B15-FC90-AE0E-8C84FA8E22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Seven speakers: mid 50s-early 70s</a:t>
            </a:r>
          </a:p>
          <a:p>
            <a:r>
              <a:rPr lang="en-US" dirty="0">
                <a:solidFill>
                  <a:schemeClr val="bg1"/>
                </a:solidFill>
              </a:rPr>
              <a:t>Skye (Glendale), eastern Lewis (Col), western Lewis (Shader), eastern Lewis (an </a:t>
            </a:r>
            <a:r>
              <a:rPr lang="en-US" dirty="0" err="1">
                <a:solidFill>
                  <a:schemeClr val="bg1"/>
                </a:solidFill>
              </a:rPr>
              <a:t>Rubha</a:t>
            </a:r>
            <a:r>
              <a:rPr lang="en-US" dirty="0">
                <a:solidFill>
                  <a:schemeClr val="bg1"/>
                </a:solidFill>
              </a:rPr>
              <a:t>), Harris, North </a:t>
            </a:r>
            <a:r>
              <a:rPr lang="en-US" dirty="0" err="1">
                <a:solidFill>
                  <a:schemeClr val="bg1"/>
                </a:solidFill>
              </a:rPr>
              <a:t>Uist</a:t>
            </a:r>
            <a:r>
              <a:rPr lang="en-US" dirty="0">
                <a:solidFill>
                  <a:schemeClr val="bg1"/>
                </a:solidFill>
              </a:rPr>
              <a:t> (all Gaelic </a:t>
            </a:r>
            <a:r>
              <a:rPr lang="en-US" dirty="0" err="1">
                <a:solidFill>
                  <a:schemeClr val="bg1"/>
                </a:solidFill>
              </a:rPr>
              <a:t>til</a:t>
            </a:r>
            <a:r>
              <a:rPr lang="en-US" dirty="0">
                <a:solidFill>
                  <a:schemeClr val="bg1"/>
                </a:solidFill>
              </a:rPr>
              <a:t> school); Glasgow &amp; </a:t>
            </a:r>
            <a:r>
              <a:rPr lang="en-US" dirty="0" err="1">
                <a:solidFill>
                  <a:schemeClr val="bg1"/>
                </a:solidFill>
              </a:rPr>
              <a:t>Eriskay</a:t>
            </a:r>
            <a:r>
              <a:rPr lang="en-US" dirty="0">
                <a:solidFill>
                  <a:schemeClr val="bg1"/>
                </a:solidFill>
              </a:rPr>
              <a:t> (English first, Gaelic before school age)</a:t>
            </a:r>
          </a:p>
          <a:p>
            <a:r>
              <a:rPr lang="en-US" dirty="0">
                <a:solidFill>
                  <a:schemeClr val="bg1"/>
                </a:solidFill>
              </a:rPr>
              <a:t>Variation example: &lt;</a:t>
            </a:r>
            <a:r>
              <a:rPr lang="en-US" i="1" dirty="0" err="1">
                <a:solidFill>
                  <a:schemeClr val="bg1"/>
                </a:solidFill>
              </a:rPr>
              <a:t>dèidh</a:t>
            </a:r>
            <a:r>
              <a:rPr lang="en-US" i="1" dirty="0">
                <a:solidFill>
                  <a:schemeClr val="bg1"/>
                </a:solidFill>
              </a:rPr>
              <a:t>&gt;</a:t>
            </a:r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F6DC87-60E4-7E26-24C4-98362C9879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6EBD5-E2A7-9241-9DED-B063A6F246B8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868541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A1B3FF-3DE0-A002-15D2-3E1FD7BB2D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Outstanding questions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3A0AD8-0B15-FC90-AE0E-8C84FA8E22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Are these really non-dense predicates—“states that can hold without requiring ‘evidence’ of [the predicate] to be true of all sub-parts of the event” (Roy 2006:174)?</a:t>
            </a:r>
          </a:p>
          <a:p>
            <a:r>
              <a:rPr lang="en-US" dirty="0">
                <a:solidFill>
                  <a:schemeClr val="bg1"/>
                </a:solidFill>
              </a:rPr>
              <a:t>What about when numerals are involved? </a:t>
            </a:r>
          </a:p>
          <a:p>
            <a:r>
              <a:rPr lang="en-US" dirty="0">
                <a:solidFill>
                  <a:schemeClr val="bg1"/>
                </a:solidFill>
              </a:rPr>
              <a:t>What is going on with the Lewis speakers?</a:t>
            </a:r>
          </a:p>
          <a:p>
            <a:r>
              <a:rPr lang="en-US" dirty="0" err="1">
                <a:solidFill>
                  <a:schemeClr val="bg1"/>
                </a:solidFill>
              </a:rPr>
              <a:t>Acquaviva</a:t>
            </a:r>
            <a:r>
              <a:rPr lang="en-US" dirty="0">
                <a:solidFill>
                  <a:schemeClr val="bg1"/>
                </a:solidFill>
              </a:rPr>
              <a:t> (2006)—</a:t>
            </a:r>
            <a:r>
              <a:rPr lang="en-US" dirty="0" err="1">
                <a:solidFill>
                  <a:schemeClr val="bg1"/>
                </a:solidFill>
              </a:rPr>
              <a:t>transnumerality</a:t>
            </a:r>
            <a:r>
              <a:rPr lang="en-US" dirty="0">
                <a:solidFill>
                  <a:schemeClr val="bg1"/>
                </a:solidFill>
              </a:rPr>
              <a:t> in Gaelic and Irish—singular nouns as numberless...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A36043B-EEBB-A494-CC5A-11D7FAFE3B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6EBD5-E2A7-9241-9DED-B063A6F246B8}" type="slidenum">
              <a:rPr lang="en-US" smtClean="0"/>
              <a:pPr/>
              <a:t>50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42597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A1B3FF-3DE0-A002-15D2-3E1FD7BB2D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Outstanding questions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3A0AD8-0B15-FC90-AE0E-8C84FA8E22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>
                <a:solidFill>
                  <a:schemeClr val="bg1"/>
                </a:solidFill>
              </a:rPr>
              <a:t>Tha</a:t>
            </a:r>
            <a:r>
              <a:rPr lang="en-US" dirty="0">
                <a:solidFill>
                  <a:schemeClr val="bg1"/>
                </a:solidFill>
              </a:rPr>
              <a:t> an </a:t>
            </a:r>
            <a:r>
              <a:rPr lang="en-US" dirty="0" err="1">
                <a:solidFill>
                  <a:schemeClr val="bg1"/>
                </a:solidFill>
              </a:rPr>
              <a:t>rubha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coig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mionaidean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à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seo</a:t>
            </a:r>
            <a:r>
              <a:rPr lang="en-US" dirty="0">
                <a:solidFill>
                  <a:schemeClr val="bg1"/>
                </a:solidFill>
              </a:rPr>
              <a:t> – ‘The point is 5 minutes from here’ (S4, S5 89)</a:t>
            </a:r>
          </a:p>
          <a:p>
            <a:r>
              <a:rPr lang="en-US" dirty="0" err="1">
                <a:solidFill>
                  <a:schemeClr val="bg1"/>
                </a:solidFill>
              </a:rPr>
              <a:t>Tha</a:t>
            </a:r>
            <a:r>
              <a:rPr lang="en-US" dirty="0">
                <a:solidFill>
                  <a:schemeClr val="bg1"/>
                </a:solidFill>
              </a:rPr>
              <a:t> e ag </a:t>
            </a:r>
            <a:r>
              <a:rPr lang="en-US" dirty="0" err="1">
                <a:solidFill>
                  <a:schemeClr val="bg1"/>
                </a:solidFill>
              </a:rPr>
              <a:t>uisge</a:t>
            </a:r>
            <a:r>
              <a:rPr lang="en-US" dirty="0">
                <a:solidFill>
                  <a:schemeClr val="bg1"/>
                </a:solidFill>
              </a:rPr>
              <a:t> – ‘it’s raining’</a:t>
            </a:r>
          </a:p>
          <a:p>
            <a:r>
              <a:rPr lang="en-US" dirty="0" err="1">
                <a:solidFill>
                  <a:schemeClr val="bg1"/>
                </a:solidFill>
              </a:rPr>
              <a:t>Bha</a:t>
            </a:r>
            <a:r>
              <a:rPr lang="en-US" dirty="0">
                <a:solidFill>
                  <a:schemeClr val="bg1"/>
                </a:solidFill>
              </a:rPr>
              <a:t> e air a </a:t>
            </a:r>
            <a:r>
              <a:rPr lang="en-US" dirty="0" err="1">
                <a:solidFill>
                  <a:schemeClr val="bg1"/>
                </a:solidFill>
              </a:rPr>
              <a:t>bhith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bliadhna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bhon</a:t>
            </a:r>
            <a:r>
              <a:rPr lang="en-US" dirty="0">
                <a:solidFill>
                  <a:schemeClr val="bg1"/>
                </a:solidFill>
              </a:rPr>
              <a:t> – ‘it had been a year since’ (S2, 25)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65F048-7AA4-ECFF-5945-F02F20436C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6EBD5-E2A7-9241-9DED-B063A6F246B8}" type="slidenum">
              <a:rPr lang="en-US" smtClean="0"/>
              <a:pPr/>
              <a:t>51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993949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35709097-1D5E-461B-A75A-2CB4E0B192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8E7CE3D-756A-41A4-9B20-2A2FC3A1E4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B979944-26CE-D39E-08B1-7AE81CC6861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t="25027"/>
          <a:stretch/>
        </p:blipFill>
        <p:spPr>
          <a:xfrm>
            <a:off x="20" y="2520"/>
            <a:ext cx="12191980" cy="6855480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37CF948-9F12-4674-98E3-7A7FE57A1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524000" y="2286000"/>
            <a:ext cx="971155" cy="0"/>
          </a:xfrm>
          <a:prstGeom prst="line">
            <a:avLst/>
          </a:prstGeom>
          <a:ln w="3175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EA29BE-1F96-0398-9A04-4608C23477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9555" y="2743200"/>
            <a:ext cx="7955077" cy="33528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 dirty="0" err="1">
                <a:solidFill>
                  <a:srgbClr val="FFFFFF"/>
                </a:solidFill>
              </a:rPr>
              <a:t>Tapadh</a:t>
            </a:r>
            <a:r>
              <a:rPr lang="en-US" sz="4000" dirty="0">
                <a:solidFill>
                  <a:srgbClr val="FFFFFF"/>
                </a:solidFill>
              </a:rPr>
              <a:t> </a:t>
            </a:r>
            <a:r>
              <a:rPr lang="en-US" sz="4000" dirty="0" err="1">
                <a:solidFill>
                  <a:srgbClr val="FFFFFF"/>
                </a:solidFill>
              </a:rPr>
              <a:t>leibh</a:t>
            </a:r>
            <a:r>
              <a:rPr lang="en-US" sz="4000" dirty="0">
                <a:solidFill>
                  <a:srgbClr val="FFFFFF"/>
                </a:solidFill>
              </a:rPr>
              <a:t>! </a:t>
            </a:r>
          </a:p>
          <a:p>
            <a:pPr marL="0" indent="0">
              <a:buNone/>
            </a:pPr>
            <a:r>
              <a:rPr lang="en-US" sz="4000" dirty="0" err="1">
                <a:solidFill>
                  <a:srgbClr val="FFFFFF"/>
                </a:solidFill>
              </a:rPr>
              <a:t>Igamsiqayugvikamsi</a:t>
            </a:r>
            <a:r>
              <a:rPr lang="en-US" sz="4000" dirty="0">
                <a:solidFill>
                  <a:srgbClr val="FFFFFF"/>
                </a:solidFill>
              </a:rPr>
              <a:t>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CCFE45-04A3-2AEF-6AA1-7C1464AE87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92908" y="3219853"/>
            <a:ext cx="629653" cy="429830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1716EBD5-E2A7-9241-9DED-B063A6F246B8}" type="slidenum">
              <a:rPr lang="en-US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52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57437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A1B3FF-3DE0-A002-15D2-3E1FD7BB2D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Variation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3A0AD8-0B15-FC90-AE0E-8C84FA8E22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Skye: </a:t>
            </a:r>
            <a:r>
              <a:rPr lang="en-US" i="1" dirty="0">
                <a:solidFill>
                  <a:schemeClr val="bg1"/>
                </a:solidFill>
              </a:rPr>
              <a:t>as </a:t>
            </a:r>
            <a:r>
              <a:rPr lang="en-US" i="1" dirty="0" err="1">
                <a:solidFill>
                  <a:schemeClr val="bg1"/>
                </a:solidFill>
              </a:rPr>
              <a:t>dèidh</a:t>
            </a:r>
            <a:r>
              <a:rPr lang="en-US" i="1" dirty="0">
                <a:solidFill>
                  <a:schemeClr val="bg1"/>
                </a:solidFill>
              </a:rPr>
              <a:t>﻿ </a:t>
            </a:r>
            <a:r>
              <a:rPr lang="en-US" dirty="0">
                <a:solidFill>
                  <a:schemeClr val="bg1"/>
                </a:solidFill>
              </a:rPr>
              <a:t>roughly [as </a:t>
            </a:r>
            <a:r>
              <a:rPr lang="en-US" dirty="0" err="1">
                <a:solidFill>
                  <a:schemeClr val="bg1"/>
                </a:solidFill>
              </a:rPr>
              <a:t>dʒoi</a:t>
            </a:r>
            <a:r>
              <a:rPr lang="en-US" dirty="0">
                <a:solidFill>
                  <a:schemeClr val="bg1"/>
                </a:solidFill>
              </a:rPr>
              <a:t> ~</a:t>
            </a:r>
            <a:r>
              <a:rPr lang="en-US" dirty="0" err="1">
                <a:solidFill>
                  <a:schemeClr val="bg1"/>
                </a:solidFill>
              </a:rPr>
              <a:t>dʒɯi</a:t>
            </a:r>
            <a:r>
              <a:rPr lang="en-US" dirty="0">
                <a:solidFill>
                  <a:schemeClr val="bg1"/>
                </a:solidFill>
              </a:rPr>
              <a:t> ~</a:t>
            </a:r>
            <a:r>
              <a:rPr lang="en-US" dirty="0" err="1">
                <a:solidFill>
                  <a:schemeClr val="bg1"/>
                </a:solidFill>
              </a:rPr>
              <a:t>dʒɤi</a:t>
            </a:r>
            <a:r>
              <a:rPr lang="en-US" dirty="0">
                <a:solidFill>
                  <a:schemeClr val="bg1"/>
                </a:solidFill>
              </a:rPr>
              <a:t>]</a:t>
            </a:r>
          </a:p>
          <a:p>
            <a:r>
              <a:rPr lang="en-US" dirty="0">
                <a:solidFill>
                  <a:schemeClr val="bg1"/>
                </a:solidFill>
              </a:rPr>
              <a:t>Lewis: ﻿</a:t>
            </a:r>
            <a:r>
              <a:rPr lang="en-US" i="1" dirty="0">
                <a:solidFill>
                  <a:schemeClr val="bg1"/>
                </a:solidFill>
              </a:rPr>
              <a:t>an </a:t>
            </a:r>
            <a:r>
              <a:rPr lang="en-US" i="1" dirty="0" err="1">
                <a:solidFill>
                  <a:schemeClr val="bg1"/>
                </a:solidFill>
              </a:rPr>
              <a:t>dèidh</a:t>
            </a:r>
            <a:r>
              <a:rPr lang="en-US" i="1" dirty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</a:rPr>
              <a:t>and </a:t>
            </a:r>
            <a:r>
              <a:rPr lang="en-US" i="1" dirty="0">
                <a:solidFill>
                  <a:schemeClr val="bg1"/>
                </a:solidFill>
              </a:rPr>
              <a:t>an </a:t>
            </a:r>
            <a:r>
              <a:rPr lang="en-US" i="1" dirty="0" err="1">
                <a:solidFill>
                  <a:schemeClr val="bg1"/>
                </a:solidFill>
              </a:rPr>
              <a:t>dèidh</a:t>
            </a:r>
            <a:r>
              <a:rPr lang="en-US" i="1" dirty="0">
                <a:solidFill>
                  <a:schemeClr val="bg1"/>
                </a:solidFill>
              </a:rPr>
              <a:t> 's</a:t>
            </a:r>
            <a:r>
              <a:rPr lang="en-US" dirty="0">
                <a:solidFill>
                  <a:schemeClr val="bg1"/>
                </a:solidFill>
              </a:rPr>
              <a:t>, roughly [an </a:t>
            </a:r>
            <a:r>
              <a:rPr lang="en-US" dirty="0" err="1">
                <a:solidFill>
                  <a:schemeClr val="bg1"/>
                </a:solidFill>
              </a:rPr>
              <a:t>jej</a:t>
            </a:r>
            <a:r>
              <a:rPr lang="en-US" dirty="0">
                <a:solidFill>
                  <a:schemeClr val="bg1"/>
                </a:solidFill>
              </a:rPr>
              <a:t>] and [an </a:t>
            </a:r>
            <a:r>
              <a:rPr lang="en-US" dirty="0" err="1">
                <a:solidFill>
                  <a:schemeClr val="bg1"/>
                </a:solidFill>
              </a:rPr>
              <a:t>jejs</a:t>
            </a:r>
            <a:r>
              <a:rPr lang="en-US" dirty="0">
                <a:solidFill>
                  <a:schemeClr val="bg1"/>
                </a:solidFill>
              </a:rPr>
              <a:t>]</a:t>
            </a:r>
          </a:p>
          <a:p>
            <a:r>
              <a:rPr lang="en-US" dirty="0">
                <a:solidFill>
                  <a:schemeClr val="bg1"/>
                </a:solidFill>
              </a:rPr>
              <a:t>Harris: </a:t>
            </a:r>
            <a:r>
              <a:rPr lang="en-US" i="1" dirty="0">
                <a:solidFill>
                  <a:schemeClr val="bg1"/>
                </a:solidFill>
              </a:rPr>
              <a:t>an </a:t>
            </a:r>
            <a:r>
              <a:rPr lang="en-US" i="1" dirty="0" err="1">
                <a:solidFill>
                  <a:schemeClr val="bg1"/>
                </a:solidFill>
              </a:rPr>
              <a:t>dèidh</a:t>
            </a:r>
            <a:r>
              <a:rPr lang="en-US" dirty="0">
                <a:solidFill>
                  <a:schemeClr val="bg1"/>
                </a:solidFill>
              </a:rPr>
              <a:t> and </a:t>
            </a:r>
            <a:r>
              <a:rPr lang="en-US" i="1" dirty="0">
                <a:solidFill>
                  <a:schemeClr val="bg1"/>
                </a:solidFill>
              </a:rPr>
              <a:t>an </a:t>
            </a:r>
            <a:r>
              <a:rPr lang="en-US" i="1" dirty="0" err="1">
                <a:solidFill>
                  <a:schemeClr val="bg1"/>
                </a:solidFill>
              </a:rPr>
              <a:t>dèidh</a:t>
            </a:r>
            <a:r>
              <a:rPr lang="en-US" i="1" dirty="0">
                <a:solidFill>
                  <a:schemeClr val="bg1"/>
                </a:solidFill>
              </a:rPr>
              <a:t> 's</a:t>
            </a:r>
            <a:r>
              <a:rPr lang="en-US" dirty="0">
                <a:solidFill>
                  <a:schemeClr val="bg1"/>
                </a:solidFill>
              </a:rPr>
              <a:t>, roughly ﻿[an </a:t>
            </a:r>
            <a:r>
              <a:rPr lang="en-US" dirty="0" err="1">
                <a:solidFill>
                  <a:schemeClr val="bg1"/>
                </a:solidFill>
              </a:rPr>
              <a:t>djo.i</a:t>
            </a:r>
            <a:r>
              <a:rPr lang="en-US" baseline="30000" dirty="0" err="1">
                <a:solidFill>
                  <a:schemeClr val="bg1"/>
                </a:solidFill>
              </a:rPr>
              <a:t>j</a:t>
            </a:r>
            <a:r>
              <a:rPr lang="en-US" dirty="0">
                <a:solidFill>
                  <a:schemeClr val="bg1"/>
                </a:solidFill>
              </a:rPr>
              <a:t>] and [an </a:t>
            </a:r>
            <a:r>
              <a:rPr lang="en-US" dirty="0" err="1">
                <a:solidFill>
                  <a:schemeClr val="bg1"/>
                </a:solidFill>
              </a:rPr>
              <a:t>djo.i</a:t>
            </a:r>
            <a:r>
              <a:rPr lang="en-US" baseline="30000" dirty="0" err="1">
                <a:solidFill>
                  <a:schemeClr val="bg1"/>
                </a:solidFill>
              </a:rPr>
              <a:t>j</a:t>
            </a:r>
            <a:r>
              <a:rPr lang="en-US" dirty="0" err="1">
                <a:solidFill>
                  <a:schemeClr val="bg1"/>
                </a:solidFill>
              </a:rPr>
              <a:t>s</a:t>
            </a:r>
            <a:r>
              <a:rPr lang="en-US" dirty="0">
                <a:solidFill>
                  <a:schemeClr val="bg1"/>
                </a:solidFill>
              </a:rPr>
              <a:t>]</a:t>
            </a:r>
          </a:p>
          <a:p>
            <a:r>
              <a:rPr lang="en-US" dirty="0" err="1">
                <a:solidFill>
                  <a:schemeClr val="bg1"/>
                </a:solidFill>
              </a:rPr>
              <a:t>Eriskay</a:t>
            </a:r>
            <a:r>
              <a:rPr lang="en-US" dirty="0">
                <a:solidFill>
                  <a:schemeClr val="bg1"/>
                </a:solidFill>
              </a:rPr>
              <a:t>: </a:t>
            </a:r>
            <a:r>
              <a:rPr lang="en-US" i="1" dirty="0">
                <a:solidFill>
                  <a:schemeClr val="bg1"/>
                </a:solidFill>
              </a:rPr>
              <a:t>an </a:t>
            </a:r>
            <a:r>
              <a:rPr lang="en-US" i="1" dirty="0" err="1">
                <a:solidFill>
                  <a:schemeClr val="bg1"/>
                </a:solidFill>
              </a:rPr>
              <a:t>dèidh</a:t>
            </a:r>
            <a:r>
              <a:rPr lang="en-US" dirty="0">
                <a:solidFill>
                  <a:schemeClr val="bg1"/>
                </a:solidFill>
              </a:rPr>
              <a:t> and </a:t>
            </a:r>
            <a:r>
              <a:rPr lang="en-US" i="1" dirty="0">
                <a:solidFill>
                  <a:schemeClr val="bg1"/>
                </a:solidFill>
              </a:rPr>
              <a:t>an </a:t>
            </a:r>
            <a:r>
              <a:rPr lang="en-US" i="1" dirty="0" err="1">
                <a:solidFill>
                  <a:schemeClr val="bg1"/>
                </a:solidFill>
              </a:rPr>
              <a:t>dèidh</a:t>
            </a:r>
            <a:r>
              <a:rPr lang="en-US" i="1" dirty="0">
                <a:solidFill>
                  <a:schemeClr val="bg1"/>
                </a:solidFill>
              </a:rPr>
              <a:t> ‘s</a:t>
            </a:r>
            <a:r>
              <a:rPr lang="en-US" dirty="0">
                <a:solidFill>
                  <a:schemeClr val="bg1"/>
                </a:solidFill>
              </a:rPr>
              <a:t>, roughly [an </a:t>
            </a:r>
            <a:r>
              <a:rPr lang="en-US" dirty="0" err="1">
                <a:solidFill>
                  <a:schemeClr val="bg1"/>
                </a:solidFill>
              </a:rPr>
              <a:t>dʒej</a:t>
            </a:r>
            <a:r>
              <a:rPr lang="en-US" dirty="0">
                <a:solidFill>
                  <a:schemeClr val="bg1"/>
                </a:solidFill>
              </a:rPr>
              <a:t>] and [an </a:t>
            </a:r>
            <a:r>
              <a:rPr lang="en-US" dirty="0" err="1">
                <a:solidFill>
                  <a:schemeClr val="bg1"/>
                </a:solidFill>
              </a:rPr>
              <a:t>dʒejs</a:t>
            </a:r>
            <a:r>
              <a:rPr lang="en-US" dirty="0">
                <a:solidFill>
                  <a:schemeClr val="bg1"/>
                </a:solidFill>
              </a:rPr>
              <a:t>]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463115-A36B-0B44-9363-4047A00D11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6EBD5-E2A7-9241-9DED-B063A6F246B8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99437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A1B3FF-3DE0-A002-15D2-3E1FD7BB2D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Methods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3A0AD8-0B15-FC90-AE0E-8C84FA8E22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>
                <a:solidFill>
                  <a:schemeClr val="bg1"/>
                </a:solidFill>
              </a:rPr>
              <a:t>First data set: Elicitations w/speaker from Skye; most data checked/replicated by</a:t>
            </a:r>
          </a:p>
          <a:p>
            <a:r>
              <a:rPr lang="en-US" dirty="0">
                <a:solidFill>
                  <a:schemeClr val="bg1"/>
                </a:solidFill>
              </a:rPr>
              <a:t>Second data set: Elicitations with speakers from Skye, Lewis (x2), Harris, North </a:t>
            </a:r>
            <a:r>
              <a:rPr lang="en-US" dirty="0" err="1">
                <a:solidFill>
                  <a:schemeClr val="bg1"/>
                </a:solidFill>
              </a:rPr>
              <a:t>Uist</a:t>
            </a:r>
            <a:r>
              <a:rPr lang="en-US" dirty="0">
                <a:solidFill>
                  <a:schemeClr val="bg1"/>
                </a:solidFill>
              </a:rPr>
              <a:t>, and </a:t>
            </a:r>
            <a:r>
              <a:rPr lang="en-US" dirty="0" err="1">
                <a:solidFill>
                  <a:schemeClr val="bg1"/>
                </a:solidFill>
              </a:rPr>
              <a:t>Eriskay</a:t>
            </a:r>
            <a:r>
              <a:rPr lang="en-US" dirty="0">
                <a:solidFill>
                  <a:schemeClr val="bg1"/>
                </a:solidFill>
              </a:rPr>
              <a:t> (alongside gathering data on variation in perfect aspects)</a:t>
            </a:r>
          </a:p>
          <a:p>
            <a:r>
              <a:rPr lang="en-US" dirty="0">
                <a:solidFill>
                  <a:schemeClr val="bg1"/>
                </a:solidFill>
              </a:rPr>
              <a:t>Initial email/phone 2016; in-person August 2018 at Sabhal </a:t>
            </a:r>
            <a:r>
              <a:rPr lang="en-US" dirty="0" err="1">
                <a:solidFill>
                  <a:schemeClr val="bg1"/>
                </a:solidFill>
              </a:rPr>
              <a:t>Mòr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Ostaig</a:t>
            </a:r>
            <a:r>
              <a:rPr lang="en-US" dirty="0">
                <a:solidFill>
                  <a:schemeClr val="bg1"/>
                </a:solidFill>
              </a:rPr>
              <a:t>, Skye; in-person in March 2022 in Stornoway, Lewis</a:t>
            </a:r>
          </a:p>
          <a:p>
            <a:r>
              <a:rPr lang="en-US" dirty="0">
                <a:solidFill>
                  <a:schemeClr val="bg1"/>
                </a:solidFill>
              </a:rPr>
              <a:t>English used as metalanguage</a:t>
            </a:r>
          </a:p>
          <a:p>
            <a:r>
              <a:rPr lang="en-US" dirty="0">
                <a:solidFill>
                  <a:schemeClr val="bg1"/>
                </a:solidFill>
              </a:rPr>
              <a:t>Translation from English, grammaticality/felicity judgements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ED576E3-D8F3-9839-EDF6-589DED9C00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6EBD5-E2A7-9241-9DED-B063A6F246B8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36809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A1B3FF-3DE0-A002-15D2-3E1FD7BB2D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Predication in Gaelic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3A0AD8-0B15-FC90-AE0E-8C84FA8E22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Verbal, adjectival, prepositional predication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dirty="0">
                <a:solidFill>
                  <a:schemeClr val="bg1"/>
                </a:solidFill>
              </a:rPr>
              <a:t>(1)  </a:t>
            </a:r>
            <a:r>
              <a:rPr lang="en-US" dirty="0" err="1">
                <a:solidFill>
                  <a:schemeClr val="bg1"/>
                </a:solidFill>
              </a:rPr>
              <a:t>Dh’ith</a:t>
            </a:r>
            <a:r>
              <a:rPr lang="en-US" dirty="0">
                <a:solidFill>
                  <a:schemeClr val="bg1"/>
                </a:solidFill>
              </a:rPr>
              <a:t>				Iain		am		</a:t>
            </a:r>
            <a:r>
              <a:rPr lang="en-US" dirty="0" err="1">
                <a:solidFill>
                  <a:schemeClr val="bg1"/>
                </a:solidFill>
              </a:rPr>
              <a:t>marag</a:t>
            </a:r>
            <a:endParaRPr lang="en-US" dirty="0">
              <a:solidFill>
                <a:schemeClr val="bg1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dirty="0">
                <a:solidFill>
                  <a:schemeClr val="bg1"/>
                </a:solidFill>
              </a:rPr>
              <a:t>					</a:t>
            </a:r>
            <a:r>
              <a:rPr lang="en-US" dirty="0" err="1">
                <a:solidFill>
                  <a:schemeClr val="bg1"/>
                </a:solidFill>
              </a:rPr>
              <a:t>eat.PST</a:t>
            </a:r>
            <a:r>
              <a:rPr lang="en-US" dirty="0">
                <a:solidFill>
                  <a:schemeClr val="bg1"/>
                </a:solidFill>
              </a:rPr>
              <a:t> Iain			the		pudding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dirty="0">
                <a:solidFill>
                  <a:schemeClr val="bg1"/>
                </a:solidFill>
              </a:rPr>
              <a:t>					‘Iain ate the pudding’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dirty="0">
              <a:solidFill>
                <a:schemeClr val="bg1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dirty="0">
                <a:solidFill>
                  <a:schemeClr val="bg1"/>
                </a:solidFill>
              </a:rPr>
              <a:t>(2) 	</a:t>
            </a:r>
            <a:r>
              <a:rPr lang="en-US" dirty="0" err="1">
                <a:solidFill>
                  <a:schemeClr val="bg1"/>
                </a:solidFill>
              </a:rPr>
              <a:t>Tha</a:t>
            </a:r>
            <a:r>
              <a:rPr lang="en-US" dirty="0">
                <a:solidFill>
                  <a:schemeClr val="bg1"/>
                </a:solidFill>
              </a:rPr>
              <a:t>						Iain		ag						</a:t>
            </a:r>
            <a:r>
              <a:rPr lang="en-US" dirty="0" err="1">
                <a:solidFill>
                  <a:schemeClr val="bg1"/>
                </a:solidFill>
              </a:rPr>
              <a:t>ithe</a:t>
            </a:r>
            <a:r>
              <a:rPr lang="en-US" dirty="0">
                <a:solidFill>
                  <a:schemeClr val="bg1"/>
                </a:solidFill>
              </a:rPr>
              <a:t>					am	</a:t>
            </a:r>
            <a:r>
              <a:rPr lang="en-US" dirty="0" err="1">
                <a:solidFill>
                  <a:schemeClr val="bg1"/>
                </a:solidFill>
              </a:rPr>
              <a:t>marag</a:t>
            </a:r>
            <a:endParaRPr lang="en-US" dirty="0">
              <a:solidFill>
                <a:schemeClr val="bg1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dirty="0">
                <a:solidFill>
                  <a:schemeClr val="bg1"/>
                </a:solidFill>
              </a:rPr>
              <a:t>					</a:t>
            </a:r>
            <a:r>
              <a:rPr lang="en-US" dirty="0" err="1">
                <a:solidFill>
                  <a:schemeClr val="bg1"/>
                </a:solidFill>
              </a:rPr>
              <a:t>be.PRS</a:t>
            </a:r>
            <a:r>
              <a:rPr lang="en-US" dirty="0">
                <a:solidFill>
                  <a:schemeClr val="bg1"/>
                </a:solidFill>
              </a:rPr>
              <a:t>	Iain		PROG		</a:t>
            </a:r>
            <a:r>
              <a:rPr lang="en-US" dirty="0" err="1">
                <a:solidFill>
                  <a:schemeClr val="bg1"/>
                </a:solidFill>
              </a:rPr>
              <a:t>eat.VN</a:t>
            </a:r>
            <a:r>
              <a:rPr lang="en-US" dirty="0">
                <a:solidFill>
                  <a:schemeClr val="bg1"/>
                </a:solidFill>
              </a:rPr>
              <a:t>	the	pudding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dirty="0">
                <a:solidFill>
                  <a:schemeClr val="bg1"/>
                </a:solidFill>
              </a:rPr>
              <a:t>					‘Iain was eating the pudding’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E079B91-E954-D2C5-DFAC-3C382329C0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6EBD5-E2A7-9241-9DED-B063A6F246B8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52551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A1B3FF-3DE0-A002-15D2-3E1FD7BB2D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Predication in Gaelic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3A0AD8-0B15-FC90-AE0E-8C84FA8E22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Verbal, adjectival, prepositional predication (≈ stage-level)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dirty="0">
                <a:solidFill>
                  <a:schemeClr val="bg1"/>
                </a:solidFill>
              </a:rPr>
              <a:t>(3)			</a:t>
            </a:r>
            <a:r>
              <a:rPr lang="en-US" dirty="0" err="1">
                <a:solidFill>
                  <a:schemeClr val="bg1"/>
                </a:solidFill>
              </a:rPr>
              <a:t>Tha</a:t>
            </a:r>
            <a:r>
              <a:rPr lang="en-US" dirty="0">
                <a:solidFill>
                  <a:schemeClr val="bg1"/>
                </a:solidFill>
              </a:rPr>
              <a:t> 					</a:t>
            </a:r>
            <a:r>
              <a:rPr lang="en-US" dirty="0" err="1">
                <a:solidFill>
                  <a:schemeClr val="bg1"/>
                </a:solidFill>
              </a:rPr>
              <a:t>Màiri</a:t>
            </a:r>
            <a:r>
              <a:rPr lang="en-US" dirty="0">
                <a:solidFill>
                  <a:schemeClr val="bg1"/>
                </a:solidFill>
              </a:rPr>
              <a:t>		</a:t>
            </a:r>
            <a:r>
              <a:rPr lang="en-US" dirty="0" err="1">
                <a:solidFill>
                  <a:schemeClr val="bg1"/>
                </a:solidFill>
              </a:rPr>
              <a:t>sgìth</a:t>
            </a:r>
            <a:endParaRPr lang="en-US" dirty="0">
              <a:solidFill>
                <a:schemeClr val="bg1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dirty="0">
                <a:solidFill>
                  <a:schemeClr val="bg1"/>
                </a:solidFill>
              </a:rPr>
              <a:t>						</a:t>
            </a:r>
            <a:r>
              <a:rPr lang="en-US" dirty="0" err="1">
                <a:solidFill>
                  <a:schemeClr val="bg1"/>
                </a:solidFill>
              </a:rPr>
              <a:t>be.PRS</a:t>
            </a:r>
            <a:r>
              <a:rPr lang="en-US" dirty="0">
                <a:solidFill>
                  <a:schemeClr val="bg1"/>
                </a:solidFill>
              </a:rPr>
              <a:t>	Mairi		tired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dirty="0">
                <a:solidFill>
                  <a:schemeClr val="bg1"/>
                </a:solidFill>
              </a:rPr>
              <a:t>						‘Mairi is tired’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dirty="0">
              <a:solidFill>
                <a:schemeClr val="bg1"/>
              </a:solidFill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US" dirty="0">
                <a:solidFill>
                  <a:schemeClr val="bg1"/>
                </a:solidFill>
              </a:rPr>
              <a:t>(4) 	</a:t>
            </a:r>
            <a:r>
              <a:rPr lang="en-US" dirty="0" err="1">
                <a:solidFill>
                  <a:schemeClr val="bg1"/>
                </a:solidFill>
              </a:rPr>
              <a:t>Tha</a:t>
            </a:r>
            <a:r>
              <a:rPr lang="en-US" dirty="0">
                <a:solidFill>
                  <a:schemeClr val="bg1"/>
                </a:solidFill>
              </a:rPr>
              <a:t> 					</a:t>
            </a:r>
            <a:r>
              <a:rPr lang="en-US" dirty="0" err="1">
                <a:solidFill>
                  <a:schemeClr val="bg1"/>
                </a:solidFill>
              </a:rPr>
              <a:t>Màiri</a:t>
            </a:r>
            <a:r>
              <a:rPr lang="en-US" dirty="0">
                <a:solidFill>
                  <a:schemeClr val="bg1"/>
                </a:solidFill>
              </a:rPr>
              <a:t>		</a:t>
            </a:r>
            <a:r>
              <a:rPr lang="en-US" dirty="0" err="1">
                <a:solidFill>
                  <a:schemeClr val="bg1"/>
                </a:solidFill>
              </a:rPr>
              <a:t>aig</a:t>
            </a:r>
            <a:r>
              <a:rPr lang="en-US" dirty="0">
                <a:solidFill>
                  <a:schemeClr val="bg1"/>
                </a:solidFill>
              </a:rPr>
              <a:t> 		an		</a:t>
            </a:r>
            <a:r>
              <a:rPr lang="en-US" dirty="0" err="1">
                <a:solidFill>
                  <a:schemeClr val="bg1"/>
                </a:solidFill>
              </a:rPr>
              <a:t>tràigh</a:t>
            </a:r>
            <a:endParaRPr lang="en-US" dirty="0">
              <a:solidFill>
                <a:schemeClr val="bg1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dirty="0">
                <a:solidFill>
                  <a:schemeClr val="bg1"/>
                </a:solidFill>
              </a:rPr>
              <a:t>					</a:t>
            </a:r>
            <a:r>
              <a:rPr lang="en-US" dirty="0" err="1">
                <a:solidFill>
                  <a:schemeClr val="bg1"/>
                </a:solidFill>
              </a:rPr>
              <a:t>be.PRS</a:t>
            </a:r>
            <a:r>
              <a:rPr lang="en-US" dirty="0">
                <a:solidFill>
                  <a:schemeClr val="bg1"/>
                </a:solidFill>
              </a:rPr>
              <a:t>	Mairi		at				the	beach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dirty="0">
                <a:solidFill>
                  <a:schemeClr val="bg1"/>
                </a:solidFill>
              </a:rPr>
              <a:t>					‘Mairi is at the beach’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7F608A-E058-652E-E279-1F53572B37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6EBD5-E2A7-9241-9DED-B063A6F246B8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3626142"/>
      </p:ext>
    </p:extLst>
  </p:cSld>
  <p:clrMapOvr>
    <a:masterClrMapping/>
  </p:clrMapOvr>
</p:sld>
</file>

<file path=ppt/theme/theme1.xml><?xml version="1.0" encoding="utf-8"?>
<a:theme xmlns:a="http://schemas.openxmlformats.org/drawingml/2006/main" name="PortalVTI">
  <a:themeElements>
    <a:clrScheme name="Earth">
      <a:dk1>
        <a:sysClr val="windowText" lastClr="000000"/>
      </a:dk1>
      <a:lt1>
        <a:sysClr val="window" lastClr="FFFFFF"/>
      </a:lt1>
      <a:dk2>
        <a:srgbClr val="051618"/>
      </a:dk2>
      <a:lt2>
        <a:srgbClr val="E8E8DF"/>
      </a:lt2>
      <a:accent1>
        <a:srgbClr val="2D714C"/>
      </a:accent1>
      <a:accent2>
        <a:srgbClr val="1F7985"/>
      </a:accent2>
      <a:accent3>
        <a:srgbClr val="0D6756"/>
      </a:accent3>
      <a:accent4>
        <a:srgbClr val="40945E"/>
      </a:accent4>
      <a:accent5>
        <a:srgbClr val="389896"/>
      </a:accent5>
      <a:accent6>
        <a:srgbClr val="64924A"/>
      </a:accent6>
      <a:hlink>
        <a:srgbClr val="1F855C"/>
      </a:hlink>
      <a:folHlink>
        <a:srgbClr val="227390"/>
      </a:folHlink>
    </a:clrScheme>
    <a:fontScheme name="Earth">
      <a:majorFont>
        <a:latin typeface="Trade Gothic Next Cond"/>
        <a:ea typeface=""/>
        <a:cs typeface=""/>
      </a:majorFont>
      <a:minorFont>
        <a:latin typeface="Trade Gothic Next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ortalVTI" id="{0E0D5035-C7F2-4607-91F4-D5D5F886A15A}" vid="{EAFF3D8B-AC13-4E90-80A9-182200FBC86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3893</TotalTime>
  <Words>4815</Words>
  <Application>Microsoft Macintosh PowerPoint</Application>
  <PresentationFormat>Widescreen</PresentationFormat>
  <Paragraphs>388</Paragraphs>
  <Slides>52</Slides>
  <Notes>4</Notes>
  <HiddenSlides>1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58" baseType="lpstr">
      <vt:lpstr>AdvTT2876772e+22</vt:lpstr>
      <vt:lpstr>Arial</vt:lpstr>
      <vt:lpstr>Calibri</vt:lpstr>
      <vt:lpstr>Trade Gothic Next Cond</vt:lpstr>
      <vt:lpstr>Trade Gothic Next Light</vt:lpstr>
      <vt:lpstr>PortalVTI</vt:lpstr>
      <vt:lpstr>Predication and the content of roots</vt:lpstr>
      <vt:lpstr>Acknowledgments</vt:lpstr>
      <vt:lpstr>Roadmap</vt:lpstr>
      <vt:lpstr>Scottish gaelic</vt:lpstr>
      <vt:lpstr>Variation</vt:lpstr>
      <vt:lpstr>Variation</vt:lpstr>
      <vt:lpstr>Methods</vt:lpstr>
      <vt:lpstr>Predication in Gaelic</vt:lpstr>
      <vt:lpstr>Predication in Gaelic</vt:lpstr>
      <vt:lpstr>Predication in Gaelic</vt:lpstr>
      <vt:lpstr>Predication in Gaelic</vt:lpstr>
      <vt:lpstr>Predication in Gaelic</vt:lpstr>
      <vt:lpstr>Schreiner (2015) analysis</vt:lpstr>
      <vt:lpstr>Schreiner (2015) analysis</vt:lpstr>
      <vt:lpstr>Schreiner (2015) analysis</vt:lpstr>
      <vt:lpstr>Schreiner (2015) analysis</vt:lpstr>
      <vt:lpstr>Schreiner (2015) analysis</vt:lpstr>
      <vt:lpstr>Schreiner (2015) analysis</vt:lpstr>
      <vt:lpstr>Roy’s account</vt:lpstr>
      <vt:lpstr>Schreiner (2015) analysis</vt:lpstr>
      <vt:lpstr>Schreiner (2015) analysis</vt:lpstr>
      <vt:lpstr>Schreiner (2015) analysis</vt:lpstr>
      <vt:lpstr>Schreiner (2015) analysis</vt:lpstr>
      <vt:lpstr>Schreiner (2015) analysis</vt:lpstr>
      <vt:lpstr>Schreiner (2015) analysis</vt:lpstr>
      <vt:lpstr>Schreiner (2015) analysis</vt:lpstr>
      <vt:lpstr>Schreiner (2015) analysis</vt:lpstr>
      <vt:lpstr>Schreiner (2015) analysis</vt:lpstr>
      <vt:lpstr>Schreiner (2015) analysis</vt:lpstr>
      <vt:lpstr>Schreiner (2015) analysis</vt:lpstr>
      <vt:lpstr>Schreiner (2015) analysis</vt:lpstr>
      <vt:lpstr>Schreiner (2015) analysis</vt:lpstr>
      <vt:lpstr>Non-dense predication?</vt:lpstr>
      <vt:lpstr>Span predicates</vt:lpstr>
      <vt:lpstr>Span predicates</vt:lpstr>
      <vt:lpstr>Span predicates</vt:lpstr>
      <vt:lpstr>Span predicates</vt:lpstr>
      <vt:lpstr>Span predicates</vt:lpstr>
      <vt:lpstr>More data</vt:lpstr>
      <vt:lpstr>More data</vt:lpstr>
      <vt:lpstr>More data</vt:lpstr>
      <vt:lpstr>More data</vt:lpstr>
      <vt:lpstr>Non-dense predicates?</vt:lpstr>
      <vt:lpstr>Non-dense predicates?</vt:lpstr>
      <vt:lpstr>PowerPoint Presentation</vt:lpstr>
      <vt:lpstr>PowerPoint Presentation</vt:lpstr>
      <vt:lpstr>Variation</vt:lpstr>
      <vt:lpstr>PowerPoint Presentation</vt:lpstr>
      <vt:lpstr>Issues, Connections and implications</vt:lpstr>
      <vt:lpstr>Outstanding questions</vt:lpstr>
      <vt:lpstr>Outstanding questions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Predication and the content of roots</dc:title>
  <dc:creator>Sylvia Lauren Schreiner</dc:creator>
  <cp:lastModifiedBy>Sylvia Lauren Schreiner</cp:lastModifiedBy>
  <cp:revision>46</cp:revision>
  <cp:lastPrinted>2023-03-24T03:31:59Z</cp:lastPrinted>
  <dcterms:created xsi:type="dcterms:W3CDTF">2023-03-14T15:03:58Z</dcterms:created>
  <dcterms:modified xsi:type="dcterms:W3CDTF">2023-03-24T17:37:44Z</dcterms:modified>
</cp:coreProperties>
</file>